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handoutMasterIdLst>
    <p:handoutMasterId r:id="rId31"/>
  </p:handoutMasterIdLst>
  <p:sldIdLst>
    <p:sldId id="256" r:id="rId2"/>
    <p:sldId id="257" r:id="rId3"/>
    <p:sldId id="289" r:id="rId4"/>
    <p:sldId id="259" r:id="rId5"/>
    <p:sldId id="261" r:id="rId6"/>
    <p:sldId id="275" r:id="rId7"/>
    <p:sldId id="282" r:id="rId8"/>
    <p:sldId id="283" r:id="rId9"/>
    <p:sldId id="280" r:id="rId10"/>
    <p:sldId id="281" r:id="rId11"/>
    <p:sldId id="284" r:id="rId12"/>
    <p:sldId id="295" r:id="rId13"/>
    <p:sldId id="297" r:id="rId14"/>
    <p:sldId id="296" r:id="rId15"/>
    <p:sldId id="287" r:id="rId16"/>
    <p:sldId id="286" r:id="rId17"/>
    <p:sldId id="285" r:id="rId18"/>
    <p:sldId id="266" r:id="rId19"/>
    <p:sldId id="288" r:id="rId20"/>
    <p:sldId id="272" r:id="rId21"/>
    <p:sldId id="277" r:id="rId22"/>
    <p:sldId id="263" r:id="rId23"/>
    <p:sldId id="270" r:id="rId24"/>
    <p:sldId id="290" r:id="rId25"/>
    <p:sldId id="294" r:id="rId26"/>
    <p:sldId id="268" r:id="rId27"/>
    <p:sldId id="292" r:id="rId28"/>
    <p:sldId id="291" r:id="rId29"/>
  </p:sldIdLst>
  <p:sldSz cx="9144000" cy="6858000" type="screen4x3"/>
  <p:notesSz cx="6797675" cy="9926638"/>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3333FF"/>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42" autoAdjust="0"/>
    <p:restoredTop sz="94693"/>
  </p:normalViewPr>
  <p:slideViewPr>
    <p:cSldViewPr snapToGrid="0" snapToObjects="1">
      <p:cViewPr varScale="1">
        <p:scale>
          <a:sx n="98" d="100"/>
          <a:sy n="98" d="100"/>
        </p:scale>
        <p:origin x="1456"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C193EFD-F41D-43EE-B4D8-20E1C2808200}" type="datetimeFigureOut">
              <a:rPr lang="en-GB" smtClean="0"/>
              <a:t>05/09/2023</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8D9E188-A322-4703-A694-AA80B9543A53}" type="slidenum">
              <a:rPr lang="en-GB" smtClean="0"/>
              <a:t>‹#›</a:t>
            </a:fld>
            <a:endParaRPr lang="en-GB"/>
          </a:p>
        </p:txBody>
      </p:sp>
    </p:spTree>
    <p:extLst>
      <p:ext uri="{BB962C8B-B14F-4D97-AF65-F5344CB8AC3E}">
        <p14:creationId xmlns:p14="http://schemas.microsoft.com/office/powerpoint/2010/main" val="1230753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5D60B816-314D-F743-AD9D-E41416CA76EB}" type="datetimeFigureOut">
              <a:rPr lang="en-GB" smtClean="0"/>
              <a:t>05/09/2023</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FA97616-8A54-9743-B5C5-3A002E6C469E}" type="slidenum">
              <a:rPr lang="en-GB" smtClean="0"/>
              <a:t>‹#›</a:t>
            </a:fld>
            <a:endParaRPr lang="en-GB"/>
          </a:p>
        </p:txBody>
      </p:sp>
    </p:spTree>
    <p:extLst>
      <p:ext uri="{BB962C8B-B14F-4D97-AF65-F5344CB8AC3E}">
        <p14:creationId xmlns:p14="http://schemas.microsoft.com/office/powerpoint/2010/main" val="1255463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E4096DA-CF29-4A43-A6D5-98B34BDAFA31}" type="datetimeFigureOut">
              <a:rPr lang="en-US"/>
              <a:pPr>
                <a:defRPr/>
              </a:pPr>
              <a:t>9/5/23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4F4F66A-1357-4161-B61D-38F9375EAF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78C95660-95AC-4471-BAC8-85E84388619D}" type="datetimeFigureOut">
              <a:rPr lang="en-US"/>
              <a:pPr>
                <a:defRPr/>
              </a:pPr>
              <a:t>9/5/23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030D527-C9F3-4836-92C9-B31FEC5836D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AEFF3F5E-AFCE-4BCA-8E10-C1F4D45FABE8}" type="datetimeFigureOut">
              <a:rPr lang="en-US"/>
              <a:pPr>
                <a:defRPr/>
              </a:pPr>
              <a:t>9/5/23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5DC9893-5B73-4436-9E06-1854E4C69C5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5B8225BB-5736-4C84-81F3-5C4AF792D25A}" type="datetimeFigureOut">
              <a:rPr lang="en-US"/>
              <a:pPr>
                <a:defRPr/>
              </a:pPr>
              <a:t>9/5/23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C3BA62A-EF38-4530-A9F2-09798143EE5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12FB7389-E466-432E-AF40-0E6F9FD92327}" type="datetimeFigureOut">
              <a:rPr lang="en-US"/>
              <a:pPr>
                <a:defRPr/>
              </a:pPr>
              <a:t>9/5/23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A20819F-A927-47B9-9E75-CAD92894692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D0A70381-396B-495A-AC4B-E82418E9D669}" type="datetimeFigureOut">
              <a:rPr lang="en-US"/>
              <a:pPr>
                <a:defRPr/>
              </a:pPr>
              <a:t>9/5/23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AE83FFA-A121-4BDA-9477-6128B5EC3D5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fld id="{6325F4D2-AAA1-42D2-A633-48C01C90AD17}" type="datetimeFigureOut">
              <a:rPr lang="en-US"/>
              <a:pPr>
                <a:defRPr/>
              </a:pPr>
              <a:t>9/5/23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5ACCD4C-FCDB-4451-87F1-57DCC04D19E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A6AD583-E88A-41F2-A6B3-6BF129A5965B}" type="datetimeFigureOut">
              <a:rPr lang="en-US"/>
              <a:pPr>
                <a:defRPr/>
              </a:pPr>
              <a:t>9/5/23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6115576-4704-4806-9946-4B8319C0BB8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6C55CAD-AD82-40CF-924B-8241DF0A9313}" type="datetimeFigureOut">
              <a:rPr lang="en-US"/>
              <a:pPr>
                <a:defRPr/>
              </a:pPr>
              <a:t>9/5/23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43117D3-6672-44D1-8A90-3180B71F929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A9E759EC-6A22-4B99-A035-05CCF557211A}" type="datetimeFigureOut">
              <a:rPr lang="en-US"/>
              <a:pPr>
                <a:defRPr/>
              </a:pPr>
              <a:t>9/5/23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E8EE7B6-A164-4621-A358-4AEE21EAE7A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2131A073-2A02-421E-BF4A-950362AC4061}" type="datetimeFigureOut">
              <a:rPr lang="en-US"/>
              <a:pPr>
                <a:defRPr/>
              </a:pPr>
              <a:t>9/5/23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EA9DF58-5F48-451F-9686-FAC43736C91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a:p>
        </p:txBody>
      </p:sp>
      <p:sp>
        <p:nvSpPr>
          <p:cNvPr id="1433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7251F92-33D0-4FBB-8D49-B4EFEEA67D99}" type="datetimeFigureOut">
              <a:rPr lang="en-US"/>
              <a:pPr>
                <a:defRPr/>
              </a:pPr>
              <a:t>9/5/23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DB78EC1-7EF1-40B5-9118-D764BAC8ADC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littlewandlelettersandsounds.org.uk/resources/my-letters-and-sound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oogle.co.uk/url?sa=i&amp;rct=j&amp;q=child+reading&amp;source=images&amp;cd=&amp;cad=rja&amp;uact=8&amp;ved=0CAcQjRw&amp;url=http://opossumsal.homestead.com/Graphics/Read/reading4.html&amp;ei=2MuzVLNmiexSyo2AsAI&amp;psig=AFQjCNFtDhwG0Ykl-24CS5dQY_7y2mQD7g&amp;ust=1421155462106436" TargetMode="External"/><Relationship Id="rId3" Type="http://schemas.openxmlformats.org/officeDocument/2006/relationships/image" Target="../media/image11.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google.co.uk/url?sa=i&amp;rct=j&amp;q=&amp;esrc=s&amp;source=images&amp;cd=&amp;cad=rja&amp;uact=8&amp;ved=0ahUKEwj31Jyxtq_PAhVHiRoKHYuxAdMQjRwIBw&amp;url=https://en.wikipedia.org/wiki/First_aid&amp;bvm=bv.133700528,d.ZGg&amp;psig=AFQjCNFMF4bnpD_I5kIDno5Wo55TO7Forw&amp;ust=1475061483152091" TargetMode="External"/><Relationship Id="rId3" Type="http://schemas.openxmlformats.org/officeDocument/2006/relationships/image" Target="../media/image1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81157"/>
            <a:ext cx="7772400" cy="4812407"/>
          </a:xfrm>
        </p:spPr>
        <p:txBody>
          <a:bodyPr>
            <a:normAutofit fontScale="90000"/>
          </a:bodyPr>
          <a:lstStyle/>
          <a:p>
            <a:r>
              <a:rPr lang="en-US" sz="5300" b="1" dirty="0">
                <a:solidFill>
                  <a:srgbClr val="3333CC"/>
                </a:solidFill>
              </a:rPr>
              <a:t>St. Augustine’s Primary</a:t>
            </a:r>
            <a:br>
              <a:rPr lang="en-US" sz="5300" b="1" dirty="0">
                <a:solidFill>
                  <a:srgbClr val="3333CC"/>
                </a:solidFill>
              </a:rPr>
            </a:br>
            <a:r>
              <a:rPr lang="en-US" sz="5300" b="1" dirty="0">
                <a:solidFill>
                  <a:srgbClr val="3333CC"/>
                </a:solidFill>
              </a:rPr>
              <a:t/>
            </a:r>
            <a:br>
              <a:rPr lang="en-US" sz="5300" b="1" dirty="0">
                <a:solidFill>
                  <a:srgbClr val="3333CC"/>
                </a:solidFill>
              </a:rPr>
            </a:br>
            <a:r>
              <a:rPr lang="en-US" sz="5300" b="1" dirty="0">
                <a:solidFill>
                  <a:srgbClr val="3333CC"/>
                </a:solidFill>
              </a:rPr>
              <a:t>Meet the Teacher Meeting</a:t>
            </a:r>
            <a:br>
              <a:rPr lang="en-US" sz="5300" b="1" dirty="0">
                <a:solidFill>
                  <a:srgbClr val="3333CC"/>
                </a:solidFill>
              </a:rPr>
            </a:br>
            <a:r>
              <a:rPr lang="en-US" sz="5300" b="1" dirty="0">
                <a:solidFill>
                  <a:srgbClr val="3333CC"/>
                </a:solidFill>
              </a:rPr>
              <a:t/>
            </a:r>
            <a:br>
              <a:rPr lang="en-US" sz="5300" b="1" dirty="0">
                <a:solidFill>
                  <a:srgbClr val="3333CC"/>
                </a:solidFill>
              </a:rPr>
            </a:br>
            <a:r>
              <a:rPr lang="en-US" sz="5300" b="1" dirty="0">
                <a:solidFill>
                  <a:srgbClr val="3333CC"/>
                </a:solidFill>
              </a:rPr>
              <a:t>Year 1</a:t>
            </a:r>
            <a:br>
              <a:rPr lang="en-US" sz="5300" b="1" dirty="0">
                <a:solidFill>
                  <a:srgbClr val="3333CC"/>
                </a:solidFill>
              </a:rPr>
            </a:br>
            <a:r>
              <a:rPr lang="en-US" sz="2800" dirty="0">
                <a:solidFill>
                  <a:srgbClr val="3333CC"/>
                </a:solidFill>
              </a:rPr>
              <a:t>September </a:t>
            </a:r>
            <a:r>
              <a:rPr lang="en-US" sz="2800" dirty="0" smtClean="0">
                <a:solidFill>
                  <a:srgbClr val="3333CC"/>
                </a:solidFill>
              </a:rPr>
              <a:t>2023</a:t>
            </a:r>
            <a:r>
              <a:rPr lang="en-GB" sz="2800" dirty="0">
                <a:solidFill>
                  <a:srgbClr val="FF6600"/>
                </a:solidFill>
              </a:rPr>
              <a:t/>
            </a:r>
            <a:br>
              <a:rPr lang="en-GB" sz="2800" dirty="0">
                <a:solidFill>
                  <a:srgbClr val="FF6600"/>
                </a:solidFill>
              </a:rPr>
            </a:br>
            <a:endParaRPr lang="en-US" sz="2800" dirty="0">
              <a:solidFill>
                <a:srgbClr val="FF6600"/>
              </a:solidFill>
            </a:endParaRPr>
          </a:p>
        </p:txBody>
      </p:sp>
      <p:pic>
        <p:nvPicPr>
          <p:cNvPr id="5" name="Picture 4">
            <a:extLst>
              <a:ext uri="{FF2B5EF4-FFF2-40B4-BE49-F238E27FC236}">
                <a16:creationId xmlns="" xmlns:a16="http://schemas.microsoft.com/office/drawing/2014/main" id="{8D1B34CD-5A00-4C7E-9658-3E9FCE872CCD}"/>
              </a:ext>
            </a:extLst>
          </p:cNvPr>
          <p:cNvPicPr/>
          <p:nvPr/>
        </p:nvPicPr>
        <p:blipFill>
          <a:blip r:embed="rId2">
            <a:extLst>
              <a:ext uri="{28A0092B-C50C-407E-A947-70E740481C1C}">
                <a14:useLocalDpi xmlns:a14="http://schemas.microsoft.com/office/drawing/2010/main" val="0"/>
              </a:ext>
            </a:extLst>
          </a:blip>
          <a:stretch>
            <a:fillRect/>
          </a:stretch>
        </p:blipFill>
        <p:spPr>
          <a:xfrm>
            <a:off x="3975652" y="240830"/>
            <a:ext cx="1192696" cy="144032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E315887D-AEE1-4463-8102-FE50CEBC8538}"/>
              </a:ext>
            </a:extLst>
          </p:cNvPr>
          <p:cNvPicPr>
            <a:picLocks noChangeAspect="1"/>
          </p:cNvPicPr>
          <p:nvPr/>
        </p:nvPicPr>
        <p:blipFill>
          <a:blip r:embed="rId2"/>
          <a:stretch>
            <a:fillRect/>
          </a:stretch>
        </p:blipFill>
        <p:spPr>
          <a:xfrm>
            <a:off x="835378" y="803777"/>
            <a:ext cx="7807092" cy="5100312"/>
          </a:xfrm>
          <a:prstGeom prst="rect">
            <a:avLst/>
          </a:prstGeom>
        </p:spPr>
      </p:pic>
    </p:spTree>
    <p:extLst>
      <p:ext uri="{BB962C8B-B14F-4D97-AF65-F5344CB8AC3E}">
        <p14:creationId xmlns:p14="http://schemas.microsoft.com/office/powerpoint/2010/main" val="1277320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03999"/>
            <a:ext cx="8229600" cy="1143000"/>
          </a:xfrm>
        </p:spPr>
        <p:txBody>
          <a:bodyPr rtlCol="0">
            <a:normAutofit/>
          </a:bodyPr>
          <a:lstStyle/>
          <a:p>
            <a:pPr fontAlgn="auto">
              <a:spcAft>
                <a:spcPts val="0"/>
              </a:spcAft>
              <a:defRPr/>
            </a:pPr>
            <a:r>
              <a:rPr lang="en-US" dirty="0">
                <a:solidFill>
                  <a:schemeClr val="accent6">
                    <a:lumMod val="75000"/>
                  </a:schemeClr>
                </a:solidFill>
                <a:latin typeface="Gill Sans"/>
                <a:cs typeface="Gill Sans"/>
              </a:rPr>
              <a:t>Year 1 </a:t>
            </a:r>
            <a:r>
              <a:rPr lang="en-US" dirty="0" smtClean="0">
                <a:solidFill>
                  <a:schemeClr val="accent6">
                    <a:lumMod val="75000"/>
                  </a:schemeClr>
                </a:solidFill>
                <a:latin typeface="Gill Sans"/>
                <a:cs typeface="Gill Sans"/>
              </a:rPr>
              <a:t>Geography Curriculum</a:t>
            </a:r>
            <a:endParaRPr lang="en-US" dirty="0">
              <a:solidFill>
                <a:schemeClr val="accent6">
                  <a:lumMod val="75000"/>
                </a:schemeClr>
              </a:solidFill>
              <a:latin typeface="Gill Sans"/>
              <a:cs typeface="Gill Sans"/>
            </a:endParaRPr>
          </a:p>
        </p:txBody>
      </p:sp>
      <p:pic>
        <p:nvPicPr>
          <p:cNvPr id="8194" name="Picture 2" descr="oodlands Primary School - Year 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7897" y="103999"/>
            <a:ext cx="1345474" cy="39467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p:cNvGraphicFramePr>
            <a:graphicFrameLocks noGrp="1"/>
          </p:cNvGraphicFramePr>
          <p:nvPr>
            <p:extLst>
              <p:ext uri="{D42A27DB-BD31-4B8C-83A1-F6EECF244321}">
                <p14:modId xmlns:p14="http://schemas.microsoft.com/office/powerpoint/2010/main" val="1058400066"/>
              </p:ext>
            </p:extLst>
          </p:nvPr>
        </p:nvGraphicFramePr>
        <p:xfrm>
          <a:off x="130629" y="1169630"/>
          <a:ext cx="8882740" cy="5146637"/>
        </p:xfrm>
        <a:graphic>
          <a:graphicData uri="http://schemas.openxmlformats.org/drawingml/2006/table">
            <a:tbl>
              <a:tblPr firstRow="1" firstCol="1" bandRow="1">
                <a:tableStyleId>{5C22544A-7EE6-4342-B048-85BDC9FD1C3A}</a:tableStyleId>
              </a:tblPr>
              <a:tblGrid>
                <a:gridCol w="757645"/>
                <a:gridCol w="2286000"/>
                <a:gridCol w="330965"/>
                <a:gridCol w="2542864"/>
                <a:gridCol w="211201"/>
                <a:gridCol w="2492810"/>
                <a:gridCol w="261255"/>
              </a:tblGrid>
              <a:tr h="882021">
                <a:tc>
                  <a:txBody>
                    <a:bodyPr/>
                    <a:lstStyle/>
                    <a:p>
                      <a:pPr marL="0" marR="0" indent="0" algn="ctr" defTabSz="457200" rtl="0" eaLnBrk="1" fontAlgn="auto" latinLnBrk="0" hangingPunct="1">
                        <a:lnSpc>
                          <a:spcPct val="107000"/>
                        </a:lnSpc>
                        <a:spcBef>
                          <a:spcPts val="0"/>
                        </a:spcBef>
                        <a:spcAft>
                          <a:spcPts val="0"/>
                        </a:spcAft>
                        <a:buClrTx/>
                        <a:buSzTx/>
                        <a:buFontTx/>
                        <a:buNone/>
                        <a:tabLst/>
                        <a:defRPr/>
                      </a:pPr>
                      <a:r>
                        <a:rPr lang="en-GB" sz="1100" b="1" kern="1200" dirty="0" smtClean="0">
                          <a:solidFill>
                            <a:schemeClr val="lt1"/>
                          </a:solidFill>
                          <a:effectLst/>
                          <a:latin typeface="+mn-lt"/>
                          <a:ea typeface="+mn-ea"/>
                          <a:cs typeface="+mn-cs"/>
                        </a:rPr>
                        <a:t>Geography Long Term Plan</a:t>
                      </a:r>
                      <a:endParaRPr lang="en-GB" sz="1000" b="1" kern="1200" dirty="0" smtClean="0">
                        <a:solidFill>
                          <a:schemeClr val="lt1"/>
                        </a:solidFill>
                        <a:effectLst/>
                        <a:latin typeface="+mn-lt"/>
                        <a:ea typeface="+mn-ea"/>
                        <a:cs typeface="+mn-cs"/>
                      </a:endParaRPr>
                    </a:p>
                    <a:p>
                      <a:pPr marL="0" marR="0" algn="ctr">
                        <a:lnSpc>
                          <a:spcPct val="107000"/>
                        </a:lnSpc>
                        <a:spcBef>
                          <a:spcPts val="0"/>
                        </a:spcBef>
                        <a:spcAft>
                          <a:spcPts val="0"/>
                        </a:spcAft>
                      </a:pPr>
                      <a:endParaRPr lang="en-GB" sz="1050" dirty="0">
                        <a:effectLst/>
                        <a:latin typeface="+mj-lt"/>
                        <a:ea typeface="Calibri" charset="0"/>
                        <a:cs typeface="Calibri" charset="0"/>
                      </a:endParaRPr>
                    </a:p>
                  </a:txBody>
                  <a:tcPr marL="51101" marR="51101" marT="0" marB="0"/>
                </a:tc>
                <a:tc>
                  <a:txBody>
                    <a:bodyPr/>
                    <a:lstStyle/>
                    <a:p>
                      <a:pPr marL="0" marR="0" algn="ctr">
                        <a:lnSpc>
                          <a:spcPct val="107000"/>
                        </a:lnSpc>
                        <a:spcBef>
                          <a:spcPts val="0"/>
                        </a:spcBef>
                        <a:spcAft>
                          <a:spcPts val="0"/>
                        </a:spcAft>
                      </a:pPr>
                      <a:r>
                        <a:rPr lang="en-GB" sz="1050" dirty="0">
                          <a:effectLst/>
                          <a:latin typeface="+mj-lt"/>
                        </a:rPr>
                        <a:t>Autumn 1</a:t>
                      </a:r>
                      <a:endParaRPr lang="en-GB" sz="1100" dirty="0">
                        <a:effectLst/>
                        <a:latin typeface="+mj-lt"/>
                        <a:ea typeface="Calibri" charset="0"/>
                        <a:cs typeface="Times New Roman" charset="0"/>
                      </a:endParaRPr>
                    </a:p>
                  </a:txBody>
                  <a:tcPr marL="51101" marR="51101" marT="0" marB="0"/>
                </a:tc>
                <a:tc>
                  <a:txBody>
                    <a:bodyPr/>
                    <a:lstStyle/>
                    <a:p>
                      <a:pPr algn="ctr"/>
                      <a:r>
                        <a:rPr lang="en-GB" sz="1050" dirty="0" smtClean="0">
                          <a:effectLst/>
                          <a:latin typeface="+mj-lt"/>
                        </a:rPr>
                        <a:t>Autumn </a:t>
                      </a:r>
                      <a:r>
                        <a:rPr lang="en-GB" sz="1050" dirty="0">
                          <a:effectLst/>
                          <a:latin typeface="+mj-lt"/>
                        </a:rPr>
                        <a:t>2</a:t>
                      </a:r>
                      <a:r>
                        <a:rPr lang="en-GB" sz="1100" dirty="0">
                          <a:effectLst/>
                          <a:latin typeface="+mj-lt"/>
                        </a:rPr>
                        <a:t> </a:t>
                      </a:r>
                    </a:p>
                  </a:txBody>
                  <a:tcPr marL="51101" marR="51101" marT="0" marB="0"/>
                </a:tc>
                <a:tc>
                  <a:txBody>
                    <a:bodyPr/>
                    <a:lstStyle/>
                    <a:p>
                      <a:pPr marL="0" marR="0" algn="ctr">
                        <a:lnSpc>
                          <a:spcPct val="107000"/>
                        </a:lnSpc>
                        <a:spcBef>
                          <a:spcPts val="0"/>
                        </a:spcBef>
                        <a:spcAft>
                          <a:spcPts val="0"/>
                        </a:spcAft>
                      </a:pPr>
                      <a:r>
                        <a:rPr lang="en-GB" sz="1050">
                          <a:effectLst/>
                          <a:latin typeface="+mj-lt"/>
                        </a:rPr>
                        <a:t>Spring 1</a:t>
                      </a:r>
                      <a:endParaRPr lang="en-GB" sz="1100">
                        <a:effectLst/>
                        <a:latin typeface="+mj-lt"/>
                        <a:ea typeface="Calibri" charset="0"/>
                        <a:cs typeface="Times New Roman" charset="0"/>
                      </a:endParaRPr>
                    </a:p>
                  </a:txBody>
                  <a:tcPr marL="51101" marR="51101" marT="0" marB="0"/>
                </a:tc>
                <a:tc>
                  <a:txBody>
                    <a:bodyPr/>
                    <a:lstStyle/>
                    <a:p>
                      <a:pPr marL="0" marR="0" algn="ctr">
                        <a:lnSpc>
                          <a:spcPct val="107000"/>
                        </a:lnSpc>
                        <a:spcBef>
                          <a:spcPts val="0"/>
                        </a:spcBef>
                        <a:spcAft>
                          <a:spcPts val="0"/>
                        </a:spcAft>
                      </a:pPr>
                      <a:r>
                        <a:rPr lang="en-GB" sz="1050">
                          <a:effectLst/>
                          <a:latin typeface="+mj-lt"/>
                        </a:rPr>
                        <a:t>Spring 2</a:t>
                      </a:r>
                      <a:endParaRPr lang="en-GB" sz="1100">
                        <a:effectLst/>
                        <a:latin typeface="+mj-lt"/>
                        <a:ea typeface="Calibri" charset="0"/>
                        <a:cs typeface="Times New Roman" charset="0"/>
                      </a:endParaRPr>
                    </a:p>
                  </a:txBody>
                  <a:tcPr marL="51101" marR="51101" marT="0" marB="0"/>
                </a:tc>
                <a:tc>
                  <a:txBody>
                    <a:bodyPr/>
                    <a:lstStyle/>
                    <a:p>
                      <a:pPr marL="0" marR="0" algn="ctr">
                        <a:lnSpc>
                          <a:spcPct val="107000"/>
                        </a:lnSpc>
                        <a:spcBef>
                          <a:spcPts val="0"/>
                        </a:spcBef>
                        <a:spcAft>
                          <a:spcPts val="0"/>
                        </a:spcAft>
                      </a:pPr>
                      <a:r>
                        <a:rPr lang="en-GB" sz="1050">
                          <a:effectLst/>
                          <a:latin typeface="+mj-lt"/>
                        </a:rPr>
                        <a:t>Summer 1</a:t>
                      </a:r>
                      <a:endParaRPr lang="en-GB" sz="1100">
                        <a:effectLst/>
                        <a:latin typeface="+mj-lt"/>
                        <a:ea typeface="Calibri" charset="0"/>
                        <a:cs typeface="Times New Roman" charset="0"/>
                      </a:endParaRPr>
                    </a:p>
                  </a:txBody>
                  <a:tcPr marL="51101" marR="51101" marT="0" marB="0"/>
                </a:tc>
                <a:tc>
                  <a:txBody>
                    <a:bodyPr/>
                    <a:lstStyle/>
                    <a:p>
                      <a:pPr marL="0" marR="0" algn="ctr">
                        <a:lnSpc>
                          <a:spcPct val="107000"/>
                        </a:lnSpc>
                        <a:spcBef>
                          <a:spcPts val="0"/>
                        </a:spcBef>
                        <a:spcAft>
                          <a:spcPts val="0"/>
                        </a:spcAft>
                      </a:pPr>
                      <a:r>
                        <a:rPr lang="en-GB" sz="1050">
                          <a:effectLst/>
                          <a:latin typeface="+mj-lt"/>
                        </a:rPr>
                        <a:t>Summer 2</a:t>
                      </a:r>
                      <a:endParaRPr lang="en-GB" sz="1100">
                        <a:effectLst/>
                        <a:latin typeface="+mj-lt"/>
                        <a:ea typeface="Calibri" charset="0"/>
                        <a:cs typeface="Times New Roman" charset="0"/>
                      </a:endParaRPr>
                    </a:p>
                  </a:txBody>
                  <a:tcPr marL="51101" marR="51101" marT="0" marB="0"/>
                </a:tc>
              </a:tr>
              <a:tr h="4127081">
                <a:tc>
                  <a:txBody>
                    <a:bodyPr/>
                    <a:lstStyle/>
                    <a:p>
                      <a:pPr marL="0" marR="0" algn="ctr">
                        <a:lnSpc>
                          <a:spcPct val="107000"/>
                        </a:lnSpc>
                        <a:spcBef>
                          <a:spcPts val="0"/>
                        </a:spcBef>
                        <a:spcAft>
                          <a:spcPts val="0"/>
                        </a:spcAft>
                      </a:pPr>
                      <a:r>
                        <a:rPr lang="en-GB" sz="1050">
                          <a:effectLst/>
                          <a:latin typeface="+mj-lt"/>
                        </a:rPr>
                        <a:t>Year 1</a:t>
                      </a:r>
                      <a:endParaRPr lang="en-GB" sz="1100">
                        <a:effectLst/>
                        <a:latin typeface="+mj-lt"/>
                        <a:ea typeface="Calibri" charset="0"/>
                        <a:cs typeface="Times New Roman" charset="0"/>
                      </a:endParaRPr>
                    </a:p>
                  </a:txBody>
                  <a:tcPr marL="51101" marR="51101" marT="0" marB="0"/>
                </a:tc>
                <a:tc>
                  <a:txBody>
                    <a:bodyPr/>
                    <a:lstStyle/>
                    <a:p>
                      <a:pPr marL="0" marR="0" algn="ctr">
                        <a:lnSpc>
                          <a:spcPct val="107000"/>
                        </a:lnSpc>
                        <a:spcBef>
                          <a:spcPts val="0"/>
                        </a:spcBef>
                        <a:spcAft>
                          <a:spcPts val="0"/>
                        </a:spcAft>
                      </a:pPr>
                      <a:r>
                        <a:rPr lang="en-GB" sz="1050" dirty="0">
                          <a:effectLst/>
                          <a:latin typeface="+mj-lt"/>
                        </a:rPr>
                        <a:t>What is it like here?</a:t>
                      </a:r>
                      <a:endParaRPr lang="en-GB" sz="1100" dirty="0">
                        <a:effectLst/>
                        <a:latin typeface="+mj-lt"/>
                      </a:endParaRPr>
                    </a:p>
                    <a:p>
                      <a:pPr marL="0" marR="0" algn="ctr">
                        <a:lnSpc>
                          <a:spcPct val="107000"/>
                        </a:lnSpc>
                        <a:spcBef>
                          <a:spcPts val="0"/>
                        </a:spcBef>
                        <a:spcAft>
                          <a:spcPts val="0"/>
                        </a:spcAft>
                      </a:pPr>
                      <a:r>
                        <a:rPr lang="en-GB" sz="1050" dirty="0">
                          <a:effectLst/>
                          <a:latin typeface="+mj-lt"/>
                        </a:rPr>
                        <a:t> </a:t>
                      </a:r>
                      <a:endParaRPr lang="en-GB" sz="1100" dirty="0">
                        <a:effectLst/>
                        <a:latin typeface="+mj-lt"/>
                      </a:endParaRPr>
                    </a:p>
                    <a:p>
                      <a:pPr marL="0" marR="0" algn="ctr">
                        <a:lnSpc>
                          <a:spcPct val="107000"/>
                        </a:lnSpc>
                        <a:spcBef>
                          <a:spcPts val="0"/>
                        </a:spcBef>
                        <a:spcAft>
                          <a:spcPts val="0"/>
                        </a:spcAft>
                      </a:pPr>
                      <a:r>
                        <a:rPr lang="en-GB" sz="1050" dirty="0">
                          <a:effectLst/>
                          <a:latin typeface="+mj-lt"/>
                        </a:rPr>
                        <a:t>Locating where they live on an aerial photograph, children recognise local</a:t>
                      </a:r>
                      <a:endParaRPr lang="en-GB" sz="1100" dirty="0">
                        <a:effectLst/>
                        <a:latin typeface="+mj-lt"/>
                      </a:endParaRPr>
                    </a:p>
                    <a:p>
                      <a:pPr marL="0" marR="0" algn="ctr">
                        <a:lnSpc>
                          <a:spcPct val="107000"/>
                        </a:lnSpc>
                        <a:spcBef>
                          <a:spcPts val="0"/>
                        </a:spcBef>
                        <a:spcAft>
                          <a:spcPts val="0"/>
                        </a:spcAft>
                      </a:pPr>
                      <a:r>
                        <a:rPr lang="en-GB" sz="1050" dirty="0">
                          <a:effectLst/>
                          <a:latin typeface="+mj-lt"/>
                        </a:rPr>
                        <a:t>features. They create maps using classroom objects before drawing simple maps of the school grounds. Pupils use maps to follow simple routes around the school grounds and carry out an enquiry about how to improve their playground.</a:t>
                      </a:r>
                      <a:endParaRPr lang="en-GB" sz="1100" dirty="0">
                        <a:effectLst/>
                        <a:latin typeface="+mj-lt"/>
                      </a:endParaRPr>
                    </a:p>
                    <a:p>
                      <a:pPr marL="0" marR="0" algn="ctr">
                        <a:lnSpc>
                          <a:spcPct val="107000"/>
                        </a:lnSpc>
                        <a:spcBef>
                          <a:spcPts val="0"/>
                        </a:spcBef>
                        <a:spcAft>
                          <a:spcPts val="0"/>
                        </a:spcAft>
                      </a:pPr>
                      <a:r>
                        <a:rPr lang="en-GB" sz="1050" dirty="0">
                          <a:effectLst/>
                          <a:latin typeface="+mj-lt"/>
                        </a:rPr>
                        <a:t> </a:t>
                      </a:r>
                      <a:endParaRPr lang="en-GB" sz="1100" dirty="0">
                        <a:effectLst/>
                        <a:latin typeface="+mj-lt"/>
                      </a:endParaRPr>
                    </a:p>
                    <a:p>
                      <a:pPr marL="342900" marR="0" lvl="0" indent="-342900" algn="ctr">
                        <a:lnSpc>
                          <a:spcPct val="107000"/>
                        </a:lnSpc>
                        <a:spcBef>
                          <a:spcPts val="0"/>
                        </a:spcBef>
                        <a:spcAft>
                          <a:spcPts val="0"/>
                        </a:spcAft>
                        <a:buFont typeface="+mj-lt"/>
                        <a:buAutoNum type="arabicPeriod"/>
                      </a:pPr>
                      <a:r>
                        <a:rPr lang="en-GB" sz="1050" dirty="0">
                          <a:effectLst/>
                          <a:latin typeface="+mj-lt"/>
                        </a:rPr>
                        <a:t>To locate the school on an aerial photograph</a:t>
                      </a:r>
                      <a:endParaRPr lang="en-GB" sz="1100" dirty="0">
                        <a:effectLst/>
                        <a:latin typeface="+mj-lt"/>
                      </a:endParaRPr>
                    </a:p>
                    <a:p>
                      <a:pPr marL="342900" marR="0" lvl="0" indent="-342900" algn="ctr">
                        <a:lnSpc>
                          <a:spcPct val="107000"/>
                        </a:lnSpc>
                        <a:spcBef>
                          <a:spcPts val="0"/>
                        </a:spcBef>
                        <a:spcAft>
                          <a:spcPts val="0"/>
                        </a:spcAft>
                        <a:buFont typeface="+mj-lt"/>
                        <a:buAutoNum type="arabicPeriod"/>
                      </a:pPr>
                      <a:r>
                        <a:rPr lang="en-GB" sz="1050" dirty="0">
                          <a:effectLst/>
                          <a:latin typeface="+mj-lt"/>
                        </a:rPr>
                        <a:t>To create a map of the classroom</a:t>
                      </a:r>
                      <a:endParaRPr lang="en-GB" sz="1100" dirty="0">
                        <a:effectLst/>
                        <a:latin typeface="+mj-lt"/>
                      </a:endParaRPr>
                    </a:p>
                    <a:p>
                      <a:pPr marL="342900" marR="0" lvl="0" indent="-342900" algn="ctr">
                        <a:lnSpc>
                          <a:spcPct val="107000"/>
                        </a:lnSpc>
                        <a:spcBef>
                          <a:spcPts val="0"/>
                        </a:spcBef>
                        <a:spcAft>
                          <a:spcPts val="0"/>
                        </a:spcAft>
                        <a:buFont typeface="+mj-lt"/>
                        <a:buAutoNum type="arabicPeriod"/>
                      </a:pPr>
                      <a:r>
                        <a:rPr lang="en-GB" sz="1050" dirty="0">
                          <a:effectLst/>
                          <a:latin typeface="+mj-lt"/>
                        </a:rPr>
                        <a:t>To locate key features of the playground</a:t>
                      </a:r>
                      <a:endParaRPr lang="en-GB" sz="1100" dirty="0">
                        <a:effectLst/>
                        <a:latin typeface="+mj-lt"/>
                      </a:endParaRPr>
                    </a:p>
                    <a:p>
                      <a:pPr marL="342900" marR="0" lvl="0" indent="-342900" algn="ctr">
                        <a:lnSpc>
                          <a:spcPct val="107000"/>
                        </a:lnSpc>
                        <a:spcBef>
                          <a:spcPts val="0"/>
                        </a:spcBef>
                        <a:spcAft>
                          <a:spcPts val="0"/>
                        </a:spcAft>
                        <a:buFont typeface="+mj-lt"/>
                        <a:buAutoNum type="arabicPeriod"/>
                      </a:pPr>
                      <a:r>
                        <a:rPr lang="en-GB" sz="1050" dirty="0">
                          <a:effectLst/>
                          <a:latin typeface="+mj-lt"/>
                        </a:rPr>
                        <a:t>To draw a simple map</a:t>
                      </a:r>
                      <a:endParaRPr lang="en-GB" sz="1100" dirty="0">
                        <a:effectLst/>
                        <a:latin typeface="+mj-lt"/>
                      </a:endParaRPr>
                    </a:p>
                    <a:p>
                      <a:pPr marL="342900" marR="0" lvl="0" indent="-342900" algn="ctr">
                        <a:lnSpc>
                          <a:spcPct val="107000"/>
                        </a:lnSpc>
                        <a:spcBef>
                          <a:spcPts val="0"/>
                        </a:spcBef>
                        <a:spcAft>
                          <a:spcPts val="0"/>
                        </a:spcAft>
                        <a:buFont typeface="+mj-lt"/>
                        <a:buAutoNum type="arabicPeriod"/>
                      </a:pPr>
                      <a:r>
                        <a:rPr lang="en-GB" sz="1050" dirty="0">
                          <a:effectLst/>
                          <a:latin typeface="+mj-lt"/>
                        </a:rPr>
                        <a:t>To investigate how we feel about our playground</a:t>
                      </a:r>
                      <a:endParaRPr lang="en-GB" sz="1100" dirty="0">
                        <a:effectLst/>
                        <a:latin typeface="+mj-lt"/>
                      </a:endParaRPr>
                    </a:p>
                    <a:p>
                      <a:pPr marL="342900" marR="0" lvl="0" indent="-342900" algn="ctr">
                        <a:lnSpc>
                          <a:spcPct val="107000"/>
                        </a:lnSpc>
                        <a:spcBef>
                          <a:spcPts val="0"/>
                        </a:spcBef>
                        <a:spcAft>
                          <a:spcPts val="0"/>
                        </a:spcAft>
                        <a:buFont typeface="+mj-lt"/>
                        <a:buAutoNum type="arabicPeriod"/>
                      </a:pPr>
                      <a:r>
                        <a:rPr lang="en-GB" sz="1050" dirty="0">
                          <a:effectLst/>
                          <a:latin typeface="+mj-lt"/>
                        </a:rPr>
                        <a:t>To create a design to improve our playground</a:t>
                      </a:r>
                      <a:endParaRPr lang="en-GB" sz="1100" dirty="0">
                        <a:effectLst/>
                        <a:latin typeface="+mj-lt"/>
                      </a:endParaRPr>
                    </a:p>
                    <a:p>
                      <a:pPr marL="228600" marR="0" algn="ctr">
                        <a:lnSpc>
                          <a:spcPct val="107000"/>
                        </a:lnSpc>
                        <a:spcBef>
                          <a:spcPts val="0"/>
                        </a:spcBef>
                        <a:spcAft>
                          <a:spcPts val="0"/>
                        </a:spcAft>
                      </a:pPr>
                      <a:r>
                        <a:rPr lang="en-GB" sz="1050" dirty="0">
                          <a:effectLst/>
                          <a:latin typeface="+mj-lt"/>
                        </a:rPr>
                        <a:t> </a:t>
                      </a:r>
                      <a:endParaRPr lang="en-GB" sz="1100" dirty="0">
                        <a:effectLst/>
                        <a:latin typeface="+mj-lt"/>
                        <a:ea typeface="Calibri" charset="0"/>
                        <a:cs typeface="Times New Roman" charset="0"/>
                      </a:endParaRPr>
                    </a:p>
                  </a:txBody>
                  <a:tcPr marL="51101" marR="51101" marT="0" marB="0"/>
                </a:tc>
                <a:tc>
                  <a:txBody>
                    <a:bodyPr/>
                    <a:lstStyle/>
                    <a:p>
                      <a:pPr marL="0" marR="0" algn="ctr">
                        <a:lnSpc>
                          <a:spcPct val="107000"/>
                        </a:lnSpc>
                        <a:spcBef>
                          <a:spcPts val="0"/>
                        </a:spcBef>
                        <a:spcAft>
                          <a:spcPts val="0"/>
                        </a:spcAft>
                      </a:pPr>
                      <a:r>
                        <a:rPr lang="en-GB" sz="1050" dirty="0">
                          <a:effectLst/>
                          <a:latin typeface="+mj-lt"/>
                        </a:rPr>
                        <a:t> </a:t>
                      </a:r>
                      <a:endParaRPr lang="en-GB" sz="1100" dirty="0">
                        <a:effectLst/>
                        <a:latin typeface="+mj-lt"/>
                        <a:ea typeface="Calibri" charset="0"/>
                        <a:cs typeface="Times New Roman" charset="0"/>
                      </a:endParaRPr>
                    </a:p>
                  </a:txBody>
                  <a:tcPr marL="51101" marR="51101" marT="0" marB="0"/>
                </a:tc>
                <a:tc>
                  <a:txBody>
                    <a:bodyPr/>
                    <a:lstStyle/>
                    <a:p>
                      <a:pPr marL="0" marR="0" algn="ctr">
                        <a:lnSpc>
                          <a:spcPct val="107000"/>
                        </a:lnSpc>
                        <a:spcBef>
                          <a:spcPts val="0"/>
                        </a:spcBef>
                        <a:spcAft>
                          <a:spcPts val="0"/>
                        </a:spcAft>
                      </a:pPr>
                      <a:r>
                        <a:rPr lang="en-GB" sz="1050" dirty="0">
                          <a:effectLst/>
                          <a:latin typeface="+mj-lt"/>
                        </a:rPr>
                        <a:t>What is the weather like in the UK?</a:t>
                      </a:r>
                      <a:endParaRPr lang="en-GB" sz="1100" dirty="0">
                        <a:effectLst/>
                        <a:latin typeface="+mj-lt"/>
                      </a:endParaRPr>
                    </a:p>
                    <a:p>
                      <a:pPr marL="0" marR="0" algn="ctr">
                        <a:lnSpc>
                          <a:spcPct val="107000"/>
                        </a:lnSpc>
                        <a:spcBef>
                          <a:spcPts val="0"/>
                        </a:spcBef>
                        <a:spcAft>
                          <a:spcPts val="0"/>
                        </a:spcAft>
                      </a:pPr>
                      <a:r>
                        <a:rPr lang="en-GB" sz="1050" dirty="0">
                          <a:effectLst/>
                          <a:latin typeface="+mj-lt"/>
                        </a:rPr>
                        <a:t> </a:t>
                      </a:r>
                      <a:endParaRPr lang="en-GB" sz="1100" dirty="0">
                        <a:effectLst/>
                        <a:latin typeface="+mj-lt"/>
                      </a:endParaRPr>
                    </a:p>
                    <a:p>
                      <a:pPr marL="0" marR="0" algn="ctr">
                        <a:lnSpc>
                          <a:spcPct val="107000"/>
                        </a:lnSpc>
                        <a:spcBef>
                          <a:spcPts val="0"/>
                        </a:spcBef>
                        <a:spcAft>
                          <a:spcPts val="0"/>
                        </a:spcAft>
                      </a:pPr>
                      <a:r>
                        <a:rPr lang="en-GB" sz="1050" dirty="0">
                          <a:effectLst/>
                          <a:latin typeface="+mj-lt"/>
                        </a:rPr>
                        <a:t>Studying the countries and cities that make up the UK, children discuss the four</a:t>
                      </a:r>
                      <a:endParaRPr lang="en-GB" sz="1100" dirty="0">
                        <a:effectLst/>
                        <a:latin typeface="+mj-lt"/>
                      </a:endParaRPr>
                    </a:p>
                    <a:p>
                      <a:pPr marL="0" marR="0" algn="ctr">
                        <a:lnSpc>
                          <a:spcPct val="107000"/>
                        </a:lnSpc>
                        <a:spcBef>
                          <a:spcPts val="0"/>
                        </a:spcBef>
                        <a:spcAft>
                          <a:spcPts val="0"/>
                        </a:spcAft>
                      </a:pPr>
                      <a:r>
                        <a:rPr lang="en-GB" sz="1050" dirty="0">
                          <a:effectLst/>
                          <a:latin typeface="+mj-lt"/>
                        </a:rPr>
                        <a:t>seasons and their associated weather. They consider how we change our behaviour in response to different weather and keep a weather diary or record. Finally, children investigate the UK’s hot and cold places using weather maps with</a:t>
                      </a:r>
                      <a:endParaRPr lang="en-GB" sz="1100" dirty="0">
                        <a:effectLst/>
                        <a:latin typeface="+mj-lt"/>
                      </a:endParaRPr>
                    </a:p>
                    <a:p>
                      <a:pPr marL="0" marR="0" algn="ctr">
                        <a:lnSpc>
                          <a:spcPct val="107000"/>
                        </a:lnSpc>
                        <a:spcBef>
                          <a:spcPts val="0"/>
                        </a:spcBef>
                        <a:spcAft>
                          <a:spcPts val="0"/>
                        </a:spcAft>
                      </a:pPr>
                      <a:r>
                        <a:rPr lang="en-GB" sz="1050" dirty="0">
                          <a:effectLst/>
                          <a:latin typeface="+mj-lt"/>
                        </a:rPr>
                        <a:t>a simple key.</a:t>
                      </a:r>
                      <a:endParaRPr lang="en-GB" sz="1100" dirty="0">
                        <a:effectLst/>
                        <a:latin typeface="+mj-lt"/>
                      </a:endParaRPr>
                    </a:p>
                    <a:p>
                      <a:pPr marL="0" marR="0" algn="ctr">
                        <a:lnSpc>
                          <a:spcPct val="107000"/>
                        </a:lnSpc>
                        <a:spcBef>
                          <a:spcPts val="0"/>
                        </a:spcBef>
                        <a:spcAft>
                          <a:spcPts val="0"/>
                        </a:spcAft>
                      </a:pPr>
                      <a:r>
                        <a:rPr lang="en-GB" sz="1050" dirty="0">
                          <a:effectLst/>
                          <a:latin typeface="+mj-lt"/>
                        </a:rPr>
                        <a:t> </a:t>
                      </a:r>
                      <a:endParaRPr lang="en-GB" sz="1100" dirty="0">
                        <a:effectLst/>
                        <a:latin typeface="+mj-lt"/>
                      </a:endParaRPr>
                    </a:p>
                    <a:p>
                      <a:pPr marL="342900" marR="0" lvl="0" indent="-342900" algn="ctr">
                        <a:lnSpc>
                          <a:spcPct val="107000"/>
                        </a:lnSpc>
                        <a:spcBef>
                          <a:spcPts val="0"/>
                        </a:spcBef>
                        <a:spcAft>
                          <a:spcPts val="0"/>
                        </a:spcAft>
                        <a:buFont typeface="+mj-lt"/>
                        <a:buAutoNum type="arabicPeriod"/>
                      </a:pPr>
                      <a:r>
                        <a:rPr lang="en-GB" sz="1050" dirty="0">
                          <a:effectLst/>
                          <a:latin typeface="+mj-lt"/>
                        </a:rPr>
                        <a:t>To locate the four countries of the UK</a:t>
                      </a:r>
                      <a:endParaRPr lang="en-GB" sz="1100" dirty="0">
                        <a:effectLst/>
                        <a:latin typeface="+mj-lt"/>
                      </a:endParaRPr>
                    </a:p>
                    <a:p>
                      <a:pPr marL="342900" marR="0" lvl="0" indent="-342900" algn="ctr">
                        <a:lnSpc>
                          <a:spcPct val="107000"/>
                        </a:lnSpc>
                        <a:spcBef>
                          <a:spcPts val="0"/>
                        </a:spcBef>
                        <a:spcAft>
                          <a:spcPts val="0"/>
                        </a:spcAft>
                        <a:buFont typeface="+mj-lt"/>
                        <a:buAutoNum type="arabicPeriod"/>
                      </a:pPr>
                      <a:r>
                        <a:rPr lang="en-GB" sz="1050" dirty="0">
                          <a:effectLst/>
                          <a:latin typeface="+mj-lt"/>
                        </a:rPr>
                        <a:t>To identify seasonal changes in the UK</a:t>
                      </a:r>
                      <a:endParaRPr lang="en-GB" sz="1100" dirty="0">
                        <a:effectLst/>
                        <a:latin typeface="+mj-lt"/>
                      </a:endParaRPr>
                    </a:p>
                    <a:p>
                      <a:pPr marL="342900" marR="0" lvl="0" indent="-342900" algn="ctr">
                        <a:lnSpc>
                          <a:spcPct val="107000"/>
                        </a:lnSpc>
                        <a:spcBef>
                          <a:spcPts val="0"/>
                        </a:spcBef>
                        <a:spcAft>
                          <a:spcPts val="0"/>
                        </a:spcAft>
                        <a:buFont typeface="+mj-lt"/>
                        <a:buAutoNum type="arabicPeriod"/>
                      </a:pPr>
                      <a:r>
                        <a:rPr lang="en-GB" sz="1050" dirty="0">
                          <a:effectLst/>
                          <a:latin typeface="+mj-lt"/>
                        </a:rPr>
                        <a:t>To identify the four compass directions</a:t>
                      </a:r>
                      <a:endParaRPr lang="en-GB" sz="1100" dirty="0">
                        <a:effectLst/>
                        <a:latin typeface="+mj-lt"/>
                      </a:endParaRPr>
                    </a:p>
                    <a:p>
                      <a:pPr marL="342900" marR="0" lvl="0" indent="-342900" algn="ctr">
                        <a:lnSpc>
                          <a:spcPct val="107000"/>
                        </a:lnSpc>
                        <a:spcBef>
                          <a:spcPts val="0"/>
                        </a:spcBef>
                        <a:spcAft>
                          <a:spcPts val="0"/>
                        </a:spcAft>
                        <a:buFont typeface="+mj-lt"/>
                        <a:buAutoNum type="arabicPeriod"/>
                      </a:pPr>
                      <a:r>
                        <a:rPr lang="en-GB" sz="1050" dirty="0">
                          <a:effectLst/>
                          <a:latin typeface="+mj-lt"/>
                        </a:rPr>
                        <a:t>To investigate daily weather patterns</a:t>
                      </a:r>
                      <a:endParaRPr lang="en-GB" sz="1100" dirty="0">
                        <a:effectLst/>
                        <a:latin typeface="+mj-lt"/>
                      </a:endParaRPr>
                    </a:p>
                    <a:p>
                      <a:pPr marL="342900" marR="0" lvl="0" indent="-342900" algn="ctr">
                        <a:lnSpc>
                          <a:spcPct val="107000"/>
                        </a:lnSpc>
                        <a:spcBef>
                          <a:spcPts val="0"/>
                        </a:spcBef>
                        <a:spcAft>
                          <a:spcPts val="0"/>
                        </a:spcAft>
                        <a:buFont typeface="+mj-lt"/>
                        <a:buAutoNum type="arabicPeriod"/>
                      </a:pPr>
                      <a:r>
                        <a:rPr lang="en-GB" sz="1050" dirty="0">
                          <a:effectLst/>
                          <a:latin typeface="+mj-lt"/>
                        </a:rPr>
                        <a:t>To identify daily weather patterns in the UK</a:t>
                      </a:r>
                      <a:endParaRPr lang="en-GB" sz="1100" dirty="0">
                        <a:effectLst/>
                        <a:latin typeface="+mj-lt"/>
                      </a:endParaRPr>
                    </a:p>
                    <a:p>
                      <a:pPr marL="342900" marR="0" lvl="0" indent="-342900" algn="ctr">
                        <a:lnSpc>
                          <a:spcPct val="107000"/>
                        </a:lnSpc>
                        <a:spcBef>
                          <a:spcPts val="0"/>
                        </a:spcBef>
                        <a:spcAft>
                          <a:spcPts val="0"/>
                        </a:spcAft>
                        <a:buFont typeface="+mj-lt"/>
                        <a:buAutoNum type="arabicPeriod"/>
                      </a:pPr>
                      <a:r>
                        <a:rPr lang="en-GB" sz="1050" dirty="0">
                          <a:effectLst/>
                          <a:latin typeface="+mj-lt"/>
                        </a:rPr>
                        <a:t>To understand how the weather changes with each season</a:t>
                      </a:r>
                      <a:endParaRPr lang="en-GB" sz="1100" dirty="0">
                        <a:effectLst/>
                        <a:latin typeface="+mj-lt"/>
                      </a:endParaRPr>
                    </a:p>
                    <a:p>
                      <a:pPr marL="457200" marR="0" algn="ctr">
                        <a:lnSpc>
                          <a:spcPct val="107000"/>
                        </a:lnSpc>
                        <a:spcBef>
                          <a:spcPts val="0"/>
                        </a:spcBef>
                        <a:spcAft>
                          <a:spcPts val="0"/>
                        </a:spcAft>
                      </a:pPr>
                      <a:r>
                        <a:rPr lang="en-GB" sz="1050" dirty="0">
                          <a:effectLst/>
                          <a:latin typeface="+mj-lt"/>
                        </a:rPr>
                        <a:t> </a:t>
                      </a:r>
                      <a:endParaRPr lang="en-GB" sz="1100" dirty="0">
                        <a:effectLst/>
                        <a:latin typeface="+mj-lt"/>
                        <a:ea typeface="Calibri" charset="0"/>
                        <a:cs typeface="Times New Roman" charset="0"/>
                      </a:endParaRPr>
                    </a:p>
                  </a:txBody>
                  <a:tcPr marL="51101" marR="51101" marT="0" marB="0"/>
                </a:tc>
                <a:tc>
                  <a:txBody>
                    <a:bodyPr/>
                    <a:lstStyle/>
                    <a:p>
                      <a:pPr marL="0" marR="0" algn="ctr">
                        <a:lnSpc>
                          <a:spcPct val="107000"/>
                        </a:lnSpc>
                        <a:spcBef>
                          <a:spcPts val="0"/>
                        </a:spcBef>
                        <a:spcAft>
                          <a:spcPts val="0"/>
                        </a:spcAft>
                      </a:pPr>
                      <a:r>
                        <a:rPr lang="en-GB" sz="1050" dirty="0">
                          <a:effectLst/>
                          <a:latin typeface="+mj-lt"/>
                        </a:rPr>
                        <a:t> </a:t>
                      </a:r>
                      <a:endParaRPr lang="en-GB" sz="1100" dirty="0">
                        <a:effectLst/>
                        <a:latin typeface="+mj-lt"/>
                        <a:ea typeface="Calibri" charset="0"/>
                        <a:cs typeface="Times New Roman" charset="0"/>
                      </a:endParaRPr>
                    </a:p>
                  </a:txBody>
                  <a:tcPr marL="51101" marR="51101" marT="0" marB="0"/>
                </a:tc>
                <a:tc>
                  <a:txBody>
                    <a:bodyPr/>
                    <a:lstStyle/>
                    <a:p>
                      <a:pPr marL="0" marR="0" algn="ctr">
                        <a:lnSpc>
                          <a:spcPct val="107000"/>
                        </a:lnSpc>
                        <a:spcBef>
                          <a:spcPts val="0"/>
                        </a:spcBef>
                        <a:spcAft>
                          <a:spcPts val="0"/>
                        </a:spcAft>
                      </a:pPr>
                      <a:r>
                        <a:rPr lang="en-GB" sz="1050" dirty="0">
                          <a:effectLst/>
                          <a:latin typeface="+mj-lt"/>
                        </a:rPr>
                        <a:t>What is it like to live </a:t>
                      </a:r>
                      <a:r>
                        <a:rPr lang="en-GB" sz="1050" dirty="0" smtClean="0">
                          <a:effectLst/>
                          <a:latin typeface="+mj-lt"/>
                        </a:rPr>
                        <a:t>in</a:t>
                      </a:r>
                      <a:r>
                        <a:rPr lang="en-GB" sz="1050" baseline="0" dirty="0" smtClean="0">
                          <a:effectLst/>
                          <a:latin typeface="+mj-lt"/>
                        </a:rPr>
                        <a:t> Shanghai?</a:t>
                      </a:r>
                      <a:endParaRPr lang="en-GB" sz="1100" dirty="0">
                        <a:effectLst/>
                        <a:latin typeface="+mj-lt"/>
                      </a:endParaRPr>
                    </a:p>
                    <a:p>
                      <a:pPr marL="0" marR="0" algn="ctr">
                        <a:lnSpc>
                          <a:spcPct val="107000"/>
                        </a:lnSpc>
                        <a:spcBef>
                          <a:spcPts val="0"/>
                        </a:spcBef>
                        <a:spcAft>
                          <a:spcPts val="0"/>
                        </a:spcAft>
                      </a:pPr>
                      <a:r>
                        <a:rPr lang="en-GB" sz="1050" dirty="0">
                          <a:effectLst/>
                          <a:latin typeface="+mj-lt"/>
                        </a:rPr>
                        <a:t> </a:t>
                      </a:r>
                      <a:endParaRPr lang="en-GB" sz="1100" dirty="0">
                        <a:effectLst/>
                        <a:latin typeface="+mj-lt"/>
                      </a:endParaRPr>
                    </a:p>
                    <a:p>
                      <a:pPr marL="0" marR="0" algn="ctr">
                        <a:lnSpc>
                          <a:spcPct val="107000"/>
                        </a:lnSpc>
                        <a:spcBef>
                          <a:spcPts val="0"/>
                        </a:spcBef>
                        <a:spcAft>
                          <a:spcPts val="0"/>
                        </a:spcAft>
                      </a:pPr>
                      <a:r>
                        <a:rPr lang="en-GB" sz="1050" dirty="0">
                          <a:effectLst/>
                          <a:latin typeface="+mj-lt"/>
                        </a:rPr>
                        <a:t>Using a world map, children start recognising continents, oceans and countries outside the UK with a focus on China. They identify physical features of Shanghai using aerial photographs and maps before identifying human features, through exploring land-use. Pupils then compare these features to those in the local area and make a simple map using data they have collected through fieldwork.</a:t>
                      </a:r>
                      <a:endParaRPr lang="en-GB" sz="1100" dirty="0">
                        <a:effectLst/>
                        <a:latin typeface="+mj-lt"/>
                      </a:endParaRPr>
                    </a:p>
                    <a:p>
                      <a:pPr marL="0" marR="0" algn="ctr">
                        <a:lnSpc>
                          <a:spcPct val="107000"/>
                        </a:lnSpc>
                        <a:spcBef>
                          <a:spcPts val="0"/>
                        </a:spcBef>
                        <a:spcAft>
                          <a:spcPts val="0"/>
                        </a:spcAft>
                      </a:pPr>
                      <a:r>
                        <a:rPr lang="en-GB" sz="1050" dirty="0">
                          <a:effectLst/>
                          <a:latin typeface="+mj-lt"/>
                        </a:rPr>
                        <a:t> </a:t>
                      </a:r>
                      <a:endParaRPr lang="en-GB" sz="1100" dirty="0">
                        <a:effectLst/>
                        <a:latin typeface="+mj-lt"/>
                      </a:endParaRPr>
                    </a:p>
                    <a:p>
                      <a:pPr marL="342900" marR="0" lvl="0" indent="-342900" algn="ctr">
                        <a:lnSpc>
                          <a:spcPct val="107000"/>
                        </a:lnSpc>
                        <a:spcBef>
                          <a:spcPts val="0"/>
                        </a:spcBef>
                        <a:spcAft>
                          <a:spcPts val="0"/>
                        </a:spcAft>
                        <a:buFont typeface="+mj-lt"/>
                        <a:buAutoNum type="arabicPeriod"/>
                      </a:pPr>
                      <a:r>
                        <a:rPr lang="en-GB" sz="1050" dirty="0">
                          <a:effectLst/>
                          <a:latin typeface="+mj-lt"/>
                        </a:rPr>
                        <a:t>To recognise physical and human features</a:t>
                      </a:r>
                      <a:endParaRPr lang="en-GB" sz="1100" dirty="0">
                        <a:effectLst/>
                        <a:latin typeface="+mj-lt"/>
                      </a:endParaRPr>
                    </a:p>
                    <a:p>
                      <a:pPr marL="342900" marR="0" lvl="0" indent="-342900" algn="ctr">
                        <a:lnSpc>
                          <a:spcPct val="107000"/>
                        </a:lnSpc>
                        <a:spcBef>
                          <a:spcPts val="0"/>
                        </a:spcBef>
                        <a:spcAft>
                          <a:spcPts val="0"/>
                        </a:spcAft>
                        <a:buFont typeface="+mj-lt"/>
                        <a:buAutoNum type="arabicPeriod"/>
                      </a:pPr>
                      <a:r>
                        <a:rPr lang="en-GB" sz="1050" dirty="0">
                          <a:effectLst/>
                          <a:latin typeface="+mj-lt"/>
                        </a:rPr>
                        <a:t>To draw a sketch map</a:t>
                      </a:r>
                      <a:endParaRPr lang="en-GB" sz="1100" dirty="0">
                        <a:effectLst/>
                        <a:latin typeface="+mj-lt"/>
                      </a:endParaRPr>
                    </a:p>
                    <a:p>
                      <a:pPr marL="342900" marR="0" lvl="0" indent="-342900" algn="ctr">
                        <a:lnSpc>
                          <a:spcPct val="107000"/>
                        </a:lnSpc>
                        <a:spcBef>
                          <a:spcPts val="0"/>
                        </a:spcBef>
                        <a:spcAft>
                          <a:spcPts val="0"/>
                        </a:spcAft>
                        <a:buFont typeface="+mj-lt"/>
                        <a:buAutoNum type="arabicPeriod"/>
                      </a:pPr>
                      <a:r>
                        <a:rPr lang="en-GB" sz="1050" dirty="0">
                          <a:effectLst/>
                          <a:latin typeface="+mj-lt"/>
                        </a:rPr>
                        <a:t>To name and locate some continents on a world map</a:t>
                      </a:r>
                      <a:endParaRPr lang="en-GB" sz="1100" dirty="0">
                        <a:effectLst/>
                        <a:latin typeface="+mj-lt"/>
                      </a:endParaRPr>
                    </a:p>
                    <a:p>
                      <a:pPr marL="342900" marR="0" lvl="0" indent="-342900" algn="ctr">
                        <a:lnSpc>
                          <a:spcPct val="107000"/>
                        </a:lnSpc>
                        <a:spcBef>
                          <a:spcPts val="0"/>
                        </a:spcBef>
                        <a:spcAft>
                          <a:spcPts val="0"/>
                        </a:spcAft>
                        <a:buFont typeface="+mj-lt"/>
                        <a:buAutoNum type="arabicPeriod"/>
                      </a:pPr>
                      <a:r>
                        <a:rPr lang="en-GB" sz="1050" dirty="0">
                          <a:effectLst/>
                          <a:latin typeface="+mj-lt"/>
                        </a:rPr>
                        <a:t>To identify physical and human features of a non-European country</a:t>
                      </a:r>
                      <a:endParaRPr lang="en-GB" sz="1100" dirty="0">
                        <a:effectLst/>
                        <a:latin typeface="+mj-lt"/>
                      </a:endParaRPr>
                    </a:p>
                    <a:p>
                      <a:pPr marL="342900" marR="0" lvl="0" indent="-342900" algn="ctr">
                        <a:lnSpc>
                          <a:spcPct val="107000"/>
                        </a:lnSpc>
                        <a:spcBef>
                          <a:spcPts val="0"/>
                        </a:spcBef>
                        <a:spcAft>
                          <a:spcPts val="0"/>
                        </a:spcAft>
                        <a:buFont typeface="+mj-lt"/>
                        <a:buAutoNum type="arabicPeriod"/>
                      </a:pPr>
                      <a:r>
                        <a:rPr lang="en-GB" sz="1050" dirty="0">
                          <a:effectLst/>
                          <a:latin typeface="+mj-lt"/>
                        </a:rPr>
                        <a:t>To describe what it is like in Shanghai</a:t>
                      </a:r>
                      <a:endParaRPr lang="en-GB" sz="1100" dirty="0">
                        <a:effectLst/>
                        <a:latin typeface="+mj-lt"/>
                      </a:endParaRPr>
                    </a:p>
                    <a:p>
                      <a:pPr marL="342900" marR="0" lvl="0" indent="-342900" algn="ctr">
                        <a:lnSpc>
                          <a:spcPct val="107000"/>
                        </a:lnSpc>
                        <a:spcBef>
                          <a:spcPts val="0"/>
                        </a:spcBef>
                        <a:spcAft>
                          <a:spcPts val="0"/>
                        </a:spcAft>
                        <a:buFont typeface="+mj-lt"/>
                        <a:buAutoNum type="arabicPeriod"/>
                      </a:pPr>
                      <a:r>
                        <a:rPr lang="en-GB" sz="1050" dirty="0">
                          <a:effectLst/>
                          <a:latin typeface="+mj-lt"/>
                        </a:rPr>
                        <a:t>To compare Shanghai to a small area of the UK</a:t>
                      </a:r>
                      <a:br>
                        <a:rPr lang="en-GB" sz="1050" dirty="0">
                          <a:effectLst/>
                          <a:latin typeface="+mj-lt"/>
                        </a:rPr>
                      </a:br>
                      <a:endParaRPr lang="en-GB" sz="1100" dirty="0">
                        <a:effectLst/>
                        <a:latin typeface="+mj-lt"/>
                        <a:ea typeface="Calibri" charset="0"/>
                        <a:cs typeface="Times New Roman" charset="0"/>
                      </a:endParaRPr>
                    </a:p>
                  </a:txBody>
                  <a:tcPr marL="51101" marR="51101" marT="0" marB="0"/>
                </a:tc>
                <a:tc>
                  <a:txBody>
                    <a:bodyPr/>
                    <a:lstStyle/>
                    <a:p>
                      <a:pPr marL="0" marR="0" algn="ctr">
                        <a:lnSpc>
                          <a:spcPct val="107000"/>
                        </a:lnSpc>
                        <a:spcBef>
                          <a:spcPts val="0"/>
                        </a:spcBef>
                        <a:spcAft>
                          <a:spcPts val="0"/>
                        </a:spcAft>
                      </a:pPr>
                      <a:r>
                        <a:rPr lang="en-GB" sz="1050" dirty="0">
                          <a:effectLst/>
                          <a:latin typeface="+mj-lt"/>
                        </a:rPr>
                        <a:t> </a:t>
                      </a:r>
                      <a:endParaRPr lang="en-GB" sz="1100" dirty="0">
                        <a:effectLst/>
                        <a:latin typeface="+mj-lt"/>
                        <a:ea typeface="Calibri" charset="0"/>
                        <a:cs typeface="Times New Roman" charset="0"/>
                      </a:endParaRPr>
                    </a:p>
                  </a:txBody>
                  <a:tcPr marL="51101" marR="51101" marT="0" marB="0"/>
                </a:tc>
              </a:tr>
            </a:tbl>
          </a:graphicData>
        </a:graphic>
      </p:graphicFrame>
    </p:spTree>
    <p:extLst>
      <p:ext uri="{BB962C8B-B14F-4D97-AF65-F5344CB8AC3E}">
        <p14:creationId xmlns:p14="http://schemas.microsoft.com/office/powerpoint/2010/main" val="1797190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03999"/>
            <a:ext cx="8229600" cy="1143000"/>
          </a:xfrm>
        </p:spPr>
        <p:txBody>
          <a:bodyPr rtlCol="0">
            <a:normAutofit/>
          </a:bodyPr>
          <a:lstStyle/>
          <a:p>
            <a:pPr fontAlgn="auto">
              <a:spcAft>
                <a:spcPts val="0"/>
              </a:spcAft>
              <a:defRPr/>
            </a:pPr>
            <a:r>
              <a:rPr lang="en-US" dirty="0">
                <a:solidFill>
                  <a:schemeClr val="accent6">
                    <a:lumMod val="75000"/>
                  </a:schemeClr>
                </a:solidFill>
                <a:latin typeface="Gill Sans"/>
                <a:cs typeface="Gill Sans"/>
              </a:rPr>
              <a:t>Year 1 </a:t>
            </a:r>
            <a:r>
              <a:rPr lang="en-US" dirty="0" smtClean="0">
                <a:solidFill>
                  <a:schemeClr val="accent6">
                    <a:lumMod val="75000"/>
                  </a:schemeClr>
                </a:solidFill>
                <a:latin typeface="Gill Sans"/>
                <a:cs typeface="Gill Sans"/>
              </a:rPr>
              <a:t>History Curriculum</a:t>
            </a:r>
            <a:endParaRPr lang="en-US" dirty="0">
              <a:solidFill>
                <a:schemeClr val="accent6">
                  <a:lumMod val="75000"/>
                </a:schemeClr>
              </a:solidFill>
              <a:latin typeface="Gill Sans"/>
              <a:cs typeface="Gill Sans"/>
            </a:endParaRPr>
          </a:p>
        </p:txBody>
      </p:sp>
      <p:pic>
        <p:nvPicPr>
          <p:cNvPr id="8194" name="Picture 2" descr="oodlands Primary School - Year 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7897" y="103999"/>
            <a:ext cx="1345474" cy="39467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val="1354193293"/>
              </p:ext>
            </p:extLst>
          </p:nvPr>
        </p:nvGraphicFramePr>
        <p:xfrm>
          <a:off x="130627" y="1226901"/>
          <a:ext cx="8725990" cy="5372564"/>
        </p:xfrm>
        <a:graphic>
          <a:graphicData uri="http://schemas.openxmlformats.org/drawingml/2006/table">
            <a:tbl>
              <a:tblPr firstRow="1" firstCol="1" bandRow="1">
                <a:tableStyleId>{5C22544A-7EE6-4342-B048-85BDC9FD1C3A}</a:tableStyleId>
              </a:tblPr>
              <a:tblGrid>
                <a:gridCol w="484012"/>
                <a:gridCol w="268593"/>
                <a:gridCol w="2478733"/>
                <a:gridCol w="343362"/>
                <a:gridCol w="2403964"/>
                <a:gridCol w="260473"/>
                <a:gridCol w="2486853"/>
              </a:tblGrid>
              <a:tr h="798702">
                <a:tc>
                  <a:txBody>
                    <a:bodyPr/>
                    <a:lstStyle/>
                    <a:p>
                      <a:pPr marL="0" marR="0" indent="0" algn="l" defTabSz="457200" rtl="0" eaLnBrk="1" fontAlgn="auto" latinLnBrk="0" hangingPunct="1">
                        <a:lnSpc>
                          <a:spcPct val="107000"/>
                        </a:lnSpc>
                        <a:spcBef>
                          <a:spcPts val="0"/>
                        </a:spcBef>
                        <a:spcAft>
                          <a:spcPts val="0"/>
                        </a:spcAft>
                        <a:buClrTx/>
                        <a:buSzTx/>
                        <a:buFontTx/>
                        <a:buNone/>
                        <a:tabLst/>
                        <a:defRPr/>
                      </a:pPr>
                      <a:r>
                        <a:rPr lang="en-GB" sz="1050" dirty="0" smtClean="0">
                          <a:effectLst/>
                        </a:rPr>
                        <a:t>History Long Term Plan</a:t>
                      </a:r>
                      <a:endParaRPr lang="en-GB" sz="900" dirty="0" smtClean="0">
                        <a:effectLst/>
                      </a:endParaRPr>
                    </a:p>
                    <a:p>
                      <a:pPr marL="0" marR="0" algn="l">
                        <a:lnSpc>
                          <a:spcPct val="107000"/>
                        </a:lnSpc>
                        <a:spcBef>
                          <a:spcPts val="0"/>
                        </a:spcBef>
                        <a:spcAft>
                          <a:spcPts val="0"/>
                        </a:spcAft>
                      </a:pPr>
                      <a:endParaRPr lang="en-GB" sz="1000" dirty="0">
                        <a:effectLst/>
                        <a:latin typeface="Calibri" charset="0"/>
                        <a:ea typeface="Calibri" charset="0"/>
                        <a:cs typeface="Calibri" charset="0"/>
                      </a:endParaRPr>
                    </a:p>
                  </a:txBody>
                  <a:tcPr marL="51377" marR="51377" marT="0" marB="0"/>
                </a:tc>
                <a:tc>
                  <a:txBody>
                    <a:bodyPr/>
                    <a:lstStyle/>
                    <a:p>
                      <a:pPr marL="0" marR="0" algn="ctr">
                        <a:lnSpc>
                          <a:spcPct val="107000"/>
                        </a:lnSpc>
                        <a:spcBef>
                          <a:spcPts val="0"/>
                        </a:spcBef>
                        <a:spcAft>
                          <a:spcPts val="0"/>
                        </a:spcAft>
                      </a:pPr>
                      <a:r>
                        <a:rPr lang="en-GB" sz="1000" dirty="0">
                          <a:effectLst/>
                        </a:rPr>
                        <a:t>Autumn 1</a:t>
                      </a:r>
                      <a:endParaRPr lang="en-GB" sz="1050" dirty="0">
                        <a:effectLst/>
                        <a:latin typeface="Calibri" charset="0"/>
                        <a:ea typeface="Calibri" charset="0"/>
                        <a:cs typeface="Times New Roman" charset="0"/>
                      </a:endParaRPr>
                    </a:p>
                  </a:txBody>
                  <a:tcPr marL="51377" marR="51377" marT="0" marB="0"/>
                </a:tc>
                <a:tc>
                  <a:txBody>
                    <a:bodyPr/>
                    <a:lstStyle/>
                    <a:p>
                      <a:pPr algn="ctr"/>
                      <a:r>
                        <a:rPr lang="en-GB" sz="1000" dirty="0" smtClean="0">
                          <a:effectLst/>
                        </a:rPr>
                        <a:t>Autumn </a:t>
                      </a:r>
                      <a:r>
                        <a:rPr lang="en-GB" sz="1000" dirty="0">
                          <a:effectLst/>
                        </a:rPr>
                        <a:t>2</a:t>
                      </a:r>
                      <a:r>
                        <a:rPr lang="en-GB" sz="1050" dirty="0">
                          <a:effectLst/>
                        </a:rPr>
                        <a:t> </a:t>
                      </a:r>
                      <a:endParaRPr lang="en-GB" sz="1050" dirty="0">
                        <a:effectLst/>
                        <a:latin typeface="Calibri" charset="0"/>
                      </a:endParaRPr>
                    </a:p>
                  </a:txBody>
                  <a:tcPr marL="51377" marR="51377" marT="0" marB="0"/>
                </a:tc>
                <a:tc>
                  <a:txBody>
                    <a:bodyPr/>
                    <a:lstStyle/>
                    <a:p>
                      <a:pPr marL="0" marR="0" algn="ctr">
                        <a:lnSpc>
                          <a:spcPct val="107000"/>
                        </a:lnSpc>
                        <a:spcBef>
                          <a:spcPts val="0"/>
                        </a:spcBef>
                        <a:spcAft>
                          <a:spcPts val="0"/>
                        </a:spcAft>
                      </a:pPr>
                      <a:r>
                        <a:rPr lang="en-GB" sz="1000">
                          <a:effectLst/>
                        </a:rPr>
                        <a:t>Spring 1</a:t>
                      </a:r>
                      <a:endParaRPr lang="en-GB" sz="1050">
                        <a:effectLst/>
                        <a:latin typeface="Calibri" charset="0"/>
                        <a:ea typeface="Calibri" charset="0"/>
                        <a:cs typeface="Times New Roman" charset="0"/>
                      </a:endParaRPr>
                    </a:p>
                  </a:txBody>
                  <a:tcPr marL="51377" marR="51377" marT="0" marB="0"/>
                </a:tc>
                <a:tc>
                  <a:txBody>
                    <a:bodyPr/>
                    <a:lstStyle/>
                    <a:p>
                      <a:pPr marL="0" marR="0" algn="ctr">
                        <a:lnSpc>
                          <a:spcPct val="107000"/>
                        </a:lnSpc>
                        <a:spcBef>
                          <a:spcPts val="0"/>
                        </a:spcBef>
                        <a:spcAft>
                          <a:spcPts val="0"/>
                        </a:spcAft>
                      </a:pPr>
                      <a:r>
                        <a:rPr lang="en-GB" sz="1000">
                          <a:effectLst/>
                        </a:rPr>
                        <a:t>Spring 2</a:t>
                      </a:r>
                      <a:endParaRPr lang="en-GB" sz="1050">
                        <a:effectLst/>
                        <a:latin typeface="Calibri" charset="0"/>
                        <a:ea typeface="Calibri" charset="0"/>
                        <a:cs typeface="Times New Roman" charset="0"/>
                      </a:endParaRPr>
                    </a:p>
                  </a:txBody>
                  <a:tcPr marL="51377" marR="51377" marT="0" marB="0"/>
                </a:tc>
                <a:tc>
                  <a:txBody>
                    <a:bodyPr/>
                    <a:lstStyle/>
                    <a:p>
                      <a:pPr marL="0" marR="0" algn="ctr">
                        <a:lnSpc>
                          <a:spcPct val="107000"/>
                        </a:lnSpc>
                        <a:spcBef>
                          <a:spcPts val="0"/>
                        </a:spcBef>
                        <a:spcAft>
                          <a:spcPts val="0"/>
                        </a:spcAft>
                      </a:pPr>
                      <a:r>
                        <a:rPr lang="en-GB" sz="1000">
                          <a:effectLst/>
                        </a:rPr>
                        <a:t>Summer 1</a:t>
                      </a:r>
                      <a:endParaRPr lang="en-GB" sz="1050">
                        <a:effectLst/>
                        <a:latin typeface="Calibri" charset="0"/>
                        <a:ea typeface="Calibri" charset="0"/>
                        <a:cs typeface="Times New Roman" charset="0"/>
                      </a:endParaRPr>
                    </a:p>
                  </a:txBody>
                  <a:tcPr marL="51377" marR="51377" marT="0" marB="0"/>
                </a:tc>
                <a:tc>
                  <a:txBody>
                    <a:bodyPr/>
                    <a:lstStyle/>
                    <a:p>
                      <a:pPr marL="0" marR="0" algn="ctr">
                        <a:lnSpc>
                          <a:spcPct val="107000"/>
                        </a:lnSpc>
                        <a:spcBef>
                          <a:spcPts val="0"/>
                        </a:spcBef>
                        <a:spcAft>
                          <a:spcPts val="0"/>
                        </a:spcAft>
                      </a:pPr>
                      <a:r>
                        <a:rPr lang="en-GB" sz="1000">
                          <a:effectLst/>
                        </a:rPr>
                        <a:t>Summer 2</a:t>
                      </a:r>
                      <a:endParaRPr lang="en-GB" sz="1050">
                        <a:effectLst/>
                        <a:latin typeface="Calibri" charset="0"/>
                        <a:ea typeface="Calibri" charset="0"/>
                        <a:cs typeface="Times New Roman" charset="0"/>
                      </a:endParaRPr>
                    </a:p>
                  </a:txBody>
                  <a:tcPr marL="51377" marR="51377" marT="0" marB="0"/>
                </a:tc>
              </a:tr>
              <a:tr h="4531951">
                <a:tc>
                  <a:txBody>
                    <a:bodyPr/>
                    <a:lstStyle/>
                    <a:p>
                      <a:pPr marL="0" marR="0" algn="l">
                        <a:lnSpc>
                          <a:spcPct val="107000"/>
                        </a:lnSpc>
                        <a:spcBef>
                          <a:spcPts val="0"/>
                        </a:spcBef>
                        <a:spcAft>
                          <a:spcPts val="0"/>
                        </a:spcAft>
                      </a:pPr>
                      <a:r>
                        <a:rPr lang="en-GB" sz="1000" dirty="0">
                          <a:effectLst/>
                        </a:rPr>
                        <a:t>Year 1</a:t>
                      </a:r>
                      <a:endParaRPr lang="en-GB" sz="1050" dirty="0">
                        <a:effectLst/>
                        <a:latin typeface="Calibri" charset="0"/>
                        <a:ea typeface="Calibri" charset="0"/>
                        <a:cs typeface="Times New Roman" charset="0"/>
                      </a:endParaRPr>
                    </a:p>
                  </a:txBody>
                  <a:tcPr marL="51377" marR="51377" marT="0" marB="0"/>
                </a:tc>
                <a:tc>
                  <a:txBody>
                    <a:bodyPr/>
                    <a:lstStyle/>
                    <a:p>
                      <a:pPr marL="0" marR="0" algn="ctr">
                        <a:lnSpc>
                          <a:spcPct val="107000"/>
                        </a:lnSpc>
                        <a:spcBef>
                          <a:spcPts val="0"/>
                        </a:spcBef>
                        <a:spcAft>
                          <a:spcPts val="0"/>
                        </a:spcAft>
                      </a:pPr>
                      <a:r>
                        <a:rPr lang="en-GB" sz="1000">
                          <a:effectLst/>
                        </a:rPr>
                        <a:t> </a:t>
                      </a:r>
                      <a:endParaRPr lang="en-GB" sz="1050">
                        <a:effectLst/>
                        <a:latin typeface="Calibri" charset="0"/>
                        <a:ea typeface="Calibri" charset="0"/>
                        <a:cs typeface="Times New Roman" charset="0"/>
                      </a:endParaRPr>
                    </a:p>
                  </a:txBody>
                  <a:tcPr marL="51377" marR="51377" marT="0" marB="0"/>
                </a:tc>
                <a:tc>
                  <a:txBody>
                    <a:bodyPr/>
                    <a:lstStyle/>
                    <a:p>
                      <a:pPr marL="0" marR="0" algn="ctr">
                        <a:lnSpc>
                          <a:spcPct val="107000"/>
                        </a:lnSpc>
                        <a:spcBef>
                          <a:spcPts val="0"/>
                        </a:spcBef>
                        <a:spcAft>
                          <a:spcPts val="0"/>
                        </a:spcAft>
                      </a:pPr>
                      <a:r>
                        <a:rPr lang="en-GB" sz="1000" u="sng" dirty="0">
                          <a:effectLst/>
                        </a:rPr>
                        <a:t>Celebrations</a:t>
                      </a:r>
                      <a:endParaRPr lang="en-GB" sz="1050" dirty="0">
                        <a:effectLst/>
                      </a:endParaRPr>
                    </a:p>
                    <a:p>
                      <a:pPr marL="0" marR="0" algn="ctr">
                        <a:lnSpc>
                          <a:spcPct val="107000"/>
                        </a:lnSpc>
                        <a:spcBef>
                          <a:spcPts val="0"/>
                        </a:spcBef>
                        <a:spcAft>
                          <a:spcPts val="0"/>
                        </a:spcAft>
                      </a:pPr>
                      <a:r>
                        <a:rPr lang="en-GB" sz="1000" dirty="0">
                          <a:effectLst/>
                        </a:rPr>
                        <a:t>What do we celebrate throughout the year?</a:t>
                      </a:r>
                      <a:endParaRPr lang="en-GB" sz="1050" dirty="0">
                        <a:effectLst/>
                      </a:endParaRPr>
                    </a:p>
                    <a:p>
                      <a:pPr marL="0" marR="0" algn="ctr">
                        <a:lnSpc>
                          <a:spcPct val="107000"/>
                        </a:lnSpc>
                        <a:spcBef>
                          <a:spcPts val="0"/>
                        </a:spcBef>
                        <a:spcAft>
                          <a:spcPts val="0"/>
                        </a:spcAft>
                      </a:pPr>
                      <a:r>
                        <a:rPr lang="en-GB" sz="1000" dirty="0">
                          <a:effectLst/>
                        </a:rPr>
                        <a:t> </a:t>
                      </a:r>
                      <a:endParaRPr lang="en-GB" sz="1050" dirty="0">
                        <a:effectLst/>
                      </a:endParaRPr>
                    </a:p>
                    <a:p>
                      <a:pPr marL="0" marR="0" algn="ctr">
                        <a:lnSpc>
                          <a:spcPct val="107000"/>
                        </a:lnSpc>
                        <a:spcBef>
                          <a:spcPts val="0"/>
                        </a:spcBef>
                        <a:spcAft>
                          <a:spcPts val="0"/>
                        </a:spcAft>
                      </a:pPr>
                      <a:r>
                        <a:rPr lang="en-GB" sz="1000" dirty="0">
                          <a:effectLst/>
                        </a:rPr>
                        <a:t>Pupils will learn about celebrations that happen due to something occurring in the past. They will sequence significant events that have occurred during their time in Reception and will look at the historical significance of the Gunpowder Plot.</a:t>
                      </a:r>
                      <a:endParaRPr lang="en-GB" sz="1050" dirty="0">
                        <a:effectLst/>
                      </a:endParaRPr>
                    </a:p>
                    <a:p>
                      <a:pPr marL="0" marR="0" algn="ctr">
                        <a:lnSpc>
                          <a:spcPct val="107000"/>
                        </a:lnSpc>
                        <a:spcBef>
                          <a:spcPts val="0"/>
                        </a:spcBef>
                        <a:spcAft>
                          <a:spcPts val="0"/>
                        </a:spcAft>
                      </a:pPr>
                      <a:r>
                        <a:rPr lang="en-GB" sz="1000" dirty="0">
                          <a:effectLst/>
                        </a:rPr>
                        <a:t> </a:t>
                      </a:r>
                      <a:endParaRPr lang="en-GB" sz="1050" dirty="0">
                        <a:effectLst/>
                      </a:endParaRPr>
                    </a:p>
                    <a:p>
                      <a:pPr marL="342900" marR="0" lvl="0" indent="-342900" algn="l">
                        <a:lnSpc>
                          <a:spcPct val="107000"/>
                        </a:lnSpc>
                        <a:spcBef>
                          <a:spcPts val="0"/>
                        </a:spcBef>
                        <a:spcAft>
                          <a:spcPts val="0"/>
                        </a:spcAft>
                        <a:buFont typeface="+mj-lt"/>
                        <a:buAutoNum type="arabicPeriod"/>
                      </a:pPr>
                      <a:r>
                        <a:rPr lang="en-GB" sz="1000" dirty="0">
                          <a:effectLst/>
                        </a:rPr>
                        <a:t>To sequence celebrations that occur throughout the school year</a:t>
                      </a:r>
                      <a:endParaRPr lang="en-GB" sz="1050" dirty="0">
                        <a:effectLst/>
                      </a:endParaRPr>
                    </a:p>
                    <a:p>
                      <a:pPr marL="342900" marR="0" lvl="0" indent="-342900" algn="l">
                        <a:lnSpc>
                          <a:spcPct val="107000"/>
                        </a:lnSpc>
                        <a:spcBef>
                          <a:spcPts val="0"/>
                        </a:spcBef>
                        <a:spcAft>
                          <a:spcPts val="0"/>
                        </a:spcAft>
                        <a:buFont typeface="+mj-lt"/>
                        <a:buAutoNum type="arabicPeriod"/>
                      </a:pPr>
                      <a:r>
                        <a:rPr lang="en-GB" sz="1000" dirty="0">
                          <a:effectLst/>
                        </a:rPr>
                        <a:t>To recognise how life was different when Guy Fawkes was alive</a:t>
                      </a:r>
                      <a:endParaRPr lang="en-GB" sz="1050" dirty="0">
                        <a:effectLst/>
                      </a:endParaRPr>
                    </a:p>
                    <a:p>
                      <a:pPr marL="342900" marR="0" lvl="0" indent="-342900" algn="l">
                        <a:lnSpc>
                          <a:spcPct val="107000"/>
                        </a:lnSpc>
                        <a:spcBef>
                          <a:spcPts val="0"/>
                        </a:spcBef>
                        <a:spcAft>
                          <a:spcPts val="0"/>
                        </a:spcAft>
                        <a:buFont typeface="+mj-lt"/>
                        <a:buAutoNum type="arabicPeriod"/>
                      </a:pPr>
                      <a:r>
                        <a:rPr lang="en-GB" sz="1000" dirty="0">
                          <a:effectLst/>
                        </a:rPr>
                        <a:t>To identify reasons why the Gunpowder Plot occurred</a:t>
                      </a:r>
                      <a:endParaRPr lang="en-GB" sz="1050" dirty="0">
                        <a:effectLst/>
                      </a:endParaRPr>
                    </a:p>
                    <a:p>
                      <a:pPr marL="342900" marR="0" lvl="0" indent="-342900" algn="l">
                        <a:lnSpc>
                          <a:spcPct val="107000"/>
                        </a:lnSpc>
                        <a:spcBef>
                          <a:spcPts val="0"/>
                        </a:spcBef>
                        <a:spcAft>
                          <a:spcPts val="0"/>
                        </a:spcAft>
                        <a:buFont typeface="+mj-lt"/>
                        <a:buAutoNum type="arabicPeriod"/>
                      </a:pPr>
                      <a:r>
                        <a:rPr lang="en-GB" sz="1000" dirty="0">
                          <a:effectLst/>
                        </a:rPr>
                        <a:t>To sequence the events of the Gunpowder Plot</a:t>
                      </a:r>
                      <a:endParaRPr lang="en-GB" sz="1050" dirty="0">
                        <a:effectLst/>
                      </a:endParaRPr>
                    </a:p>
                    <a:p>
                      <a:pPr marL="342900" marR="0" lvl="0" indent="-342900" algn="l">
                        <a:lnSpc>
                          <a:spcPct val="107000"/>
                        </a:lnSpc>
                        <a:spcBef>
                          <a:spcPts val="0"/>
                        </a:spcBef>
                        <a:spcAft>
                          <a:spcPts val="0"/>
                        </a:spcAft>
                        <a:buFont typeface="+mj-lt"/>
                        <a:buAutoNum type="arabicPeriod"/>
                      </a:pPr>
                      <a:r>
                        <a:rPr lang="en-GB" sz="1000" dirty="0">
                          <a:effectLst/>
                        </a:rPr>
                        <a:t>To act out the events of the Gunpowder Plot, including the fate of the plotters</a:t>
                      </a:r>
                      <a:endParaRPr lang="en-GB" sz="1050" dirty="0">
                        <a:effectLst/>
                      </a:endParaRPr>
                    </a:p>
                    <a:p>
                      <a:pPr marL="342900" marR="0" lvl="0" indent="-342900" algn="l">
                        <a:lnSpc>
                          <a:spcPct val="107000"/>
                        </a:lnSpc>
                        <a:spcBef>
                          <a:spcPts val="0"/>
                        </a:spcBef>
                        <a:spcAft>
                          <a:spcPts val="0"/>
                        </a:spcAft>
                        <a:buFont typeface="+mj-lt"/>
                        <a:buAutoNum type="arabicPeriod"/>
                      </a:pPr>
                      <a:r>
                        <a:rPr lang="en-GB" sz="1000" dirty="0">
                          <a:effectLst/>
                        </a:rPr>
                        <a:t>To understand how and why the Gunpowder Plot is remembered</a:t>
                      </a:r>
                      <a:endParaRPr lang="en-GB" sz="1050" dirty="0">
                        <a:effectLst/>
                        <a:latin typeface="Calibri" charset="0"/>
                        <a:ea typeface="Calibri" charset="0"/>
                        <a:cs typeface="Times New Roman" charset="0"/>
                      </a:endParaRPr>
                    </a:p>
                  </a:txBody>
                  <a:tcPr marL="51377" marR="51377" marT="0" marB="0"/>
                </a:tc>
                <a:tc>
                  <a:txBody>
                    <a:bodyPr/>
                    <a:lstStyle/>
                    <a:p>
                      <a:pPr marL="0" marR="0" algn="ctr">
                        <a:lnSpc>
                          <a:spcPct val="107000"/>
                        </a:lnSpc>
                        <a:spcBef>
                          <a:spcPts val="0"/>
                        </a:spcBef>
                        <a:spcAft>
                          <a:spcPts val="0"/>
                        </a:spcAft>
                      </a:pPr>
                      <a:r>
                        <a:rPr lang="en-GB" sz="1000">
                          <a:effectLst/>
                        </a:rPr>
                        <a:t> </a:t>
                      </a:r>
                      <a:endParaRPr lang="en-GB" sz="1050">
                        <a:effectLst/>
                        <a:latin typeface="Calibri" charset="0"/>
                        <a:ea typeface="Calibri" charset="0"/>
                        <a:cs typeface="Times New Roman" charset="0"/>
                      </a:endParaRPr>
                    </a:p>
                  </a:txBody>
                  <a:tcPr marL="51377" marR="51377" marT="0" marB="0"/>
                </a:tc>
                <a:tc>
                  <a:txBody>
                    <a:bodyPr/>
                    <a:lstStyle/>
                    <a:p>
                      <a:pPr marL="0" marR="0" algn="ctr">
                        <a:lnSpc>
                          <a:spcPct val="107000"/>
                        </a:lnSpc>
                        <a:spcBef>
                          <a:spcPts val="0"/>
                        </a:spcBef>
                        <a:spcAft>
                          <a:spcPts val="0"/>
                        </a:spcAft>
                      </a:pPr>
                      <a:r>
                        <a:rPr lang="en-GB" sz="1000" u="sng" dirty="0">
                          <a:effectLst/>
                        </a:rPr>
                        <a:t>Toys</a:t>
                      </a:r>
                      <a:endParaRPr lang="en-GB" sz="1050" dirty="0">
                        <a:effectLst/>
                      </a:endParaRPr>
                    </a:p>
                    <a:p>
                      <a:pPr marL="0" marR="0" algn="ctr">
                        <a:lnSpc>
                          <a:spcPct val="107000"/>
                        </a:lnSpc>
                        <a:spcBef>
                          <a:spcPts val="0"/>
                        </a:spcBef>
                        <a:spcAft>
                          <a:spcPts val="0"/>
                        </a:spcAft>
                      </a:pPr>
                      <a:r>
                        <a:rPr lang="en-GB" sz="1000" dirty="0">
                          <a:effectLst/>
                        </a:rPr>
                        <a:t>How have toys changed?</a:t>
                      </a:r>
                      <a:endParaRPr lang="en-GB" sz="1050" dirty="0">
                        <a:effectLst/>
                      </a:endParaRPr>
                    </a:p>
                    <a:p>
                      <a:pPr marL="0" marR="0" algn="l">
                        <a:lnSpc>
                          <a:spcPct val="107000"/>
                        </a:lnSpc>
                        <a:spcBef>
                          <a:spcPts val="0"/>
                        </a:spcBef>
                        <a:spcAft>
                          <a:spcPts val="0"/>
                        </a:spcAft>
                      </a:pPr>
                      <a:r>
                        <a:rPr lang="en-GB" sz="1000" dirty="0">
                          <a:effectLst/>
                        </a:rPr>
                        <a:t> </a:t>
                      </a:r>
                      <a:endParaRPr lang="en-GB" sz="1050" dirty="0">
                        <a:effectLst/>
                      </a:endParaRPr>
                    </a:p>
                    <a:p>
                      <a:pPr marL="0" marR="0" algn="ctr">
                        <a:lnSpc>
                          <a:spcPct val="107000"/>
                        </a:lnSpc>
                        <a:spcBef>
                          <a:spcPts val="0"/>
                        </a:spcBef>
                        <a:spcAft>
                          <a:spcPts val="0"/>
                        </a:spcAft>
                      </a:pPr>
                      <a:r>
                        <a:rPr lang="en-GB" sz="1000" dirty="0">
                          <a:effectLst/>
                        </a:rPr>
                        <a:t>Pupils compare how toys in the past have changed by looking at the Victorian period and the introduction of electricity.</a:t>
                      </a:r>
                      <a:endParaRPr lang="en-GB" sz="1050" dirty="0">
                        <a:effectLst/>
                      </a:endParaRPr>
                    </a:p>
                    <a:p>
                      <a:pPr marL="0" marR="0" algn="ctr">
                        <a:lnSpc>
                          <a:spcPct val="107000"/>
                        </a:lnSpc>
                        <a:spcBef>
                          <a:spcPts val="0"/>
                        </a:spcBef>
                        <a:spcAft>
                          <a:spcPts val="0"/>
                        </a:spcAft>
                      </a:pPr>
                      <a:r>
                        <a:rPr lang="en-GB" sz="1000" dirty="0">
                          <a:effectLst/>
                        </a:rPr>
                        <a:t> </a:t>
                      </a:r>
                      <a:endParaRPr lang="en-GB" sz="1050" dirty="0">
                        <a:effectLst/>
                      </a:endParaRPr>
                    </a:p>
                    <a:p>
                      <a:pPr marL="0" marR="0" algn="l">
                        <a:lnSpc>
                          <a:spcPct val="107000"/>
                        </a:lnSpc>
                        <a:spcBef>
                          <a:spcPts val="0"/>
                        </a:spcBef>
                        <a:spcAft>
                          <a:spcPts val="0"/>
                        </a:spcAft>
                      </a:pPr>
                      <a:r>
                        <a:rPr lang="en-GB" sz="1000" dirty="0">
                          <a:effectLst/>
                        </a:rPr>
                        <a:t> </a:t>
                      </a:r>
                      <a:endParaRPr lang="en-GB" sz="1050" dirty="0">
                        <a:effectLst/>
                      </a:endParaRPr>
                    </a:p>
                    <a:p>
                      <a:pPr marL="342900" marR="0" lvl="0" indent="-342900" algn="l">
                        <a:lnSpc>
                          <a:spcPct val="107000"/>
                        </a:lnSpc>
                        <a:spcBef>
                          <a:spcPts val="0"/>
                        </a:spcBef>
                        <a:spcAft>
                          <a:spcPts val="0"/>
                        </a:spcAft>
                        <a:buFont typeface="+mj-lt"/>
                        <a:buAutoNum type="arabicPeriod"/>
                      </a:pPr>
                      <a:r>
                        <a:rPr lang="en-GB" sz="1000" dirty="0">
                          <a:effectLst/>
                        </a:rPr>
                        <a:t>To find out about toys in living memory</a:t>
                      </a:r>
                      <a:endParaRPr lang="en-GB" sz="1050" dirty="0">
                        <a:effectLst/>
                      </a:endParaRPr>
                    </a:p>
                    <a:p>
                      <a:pPr marL="342900" marR="0" lvl="0" indent="-342900" algn="l">
                        <a:lnSpc>
                          <a:spcPct val="107000"/>
                        </a:lnSpc>
                        <a:spcBef>
                          <a:spcPts val="0"/>
                        </a:spcBef>
                        <a:spcAft>
                          <a:spcPts val="0"/>
                        </a:spcAft>
                        <a:buFont typeface="+mj-lt"/>
                        <a:buAutoNum type="arabicPeriod"/>
                      </a:pPr>
                      <a:r>
                        <a:rPr lang="en-GB" sz="1000" dirty="0">
                          <a:effectLst/>
                        </a:rPr>
                        <a:t>To find out about toys in the Victorian period</a:t>
                      </a:r>
                      <a:endParaRPr lang="en-GB" sz="1050" dirty="0">
                        <a:effectLst/>
                      </a:endParaRPr>
                    </a:p>
                    <a:p>
                      <a:pPr marL="342900" marR="0" lvl="0" indent="-342900" algn="l">
                        <a:lnSpc>
                          <a:spcPct val="107000"/>
                        </a:lnSpc>
                        <a:spcBef>
                          <a:spcPts val="0"/>
                        </a:spcBef>
                        <a:spcAft>
                          <a:spcPts val="0"/>
                        </a:spcAft>
                        <a:buFont typeface="+mj-lt"/>
                        <a:buAutoNum type="arabicPeriod"/>
                      </a:pPr>
                      <a:r>
                        <a:rPr lang="en-GB" sz="1000" dirty="0">
                          <a:effectLst/>
                        </a:rPr>
                        <a:t>To find out about the introduction of plastic</a:t>
                      </a:r>
                      <a:endParaRPr lang="en-GB" sz="1050" dirty="0">
                        <a:effectLst/>
                      </a:endParaRPr>
                    </a:p>
                    <a:p>
                      <a:pPr marL="342900" marR="0" lvl="0" indent="-342900" algn="l">
                        <a:lnSpc>
                          <a:spcPct val="107000"/>
                        </a:lnSpc>
                        <a:spcBef>
                          <a:spcPts val="0"/>
                        </a:spcBef>
                        <a:spcAft>
                          <a:spcPts val="0"/>
                        </a:spcAft>
                        <a:buFont typeface="+mj-lt"/>
                        <a:buAutoNum type="arabicPeriod"/>
                      </a:pPr>
                      <a:r>
                        <a:rPr lang="en-GB" sz="1000" dirty="0">
                          <a:effectLst/>
                        </a:rPr>
                        <a:t>To find out about how toy cars have changed over time</a:t>
                      </a:r>
                      <a:endParaRPr lang="en-GB" sz="1050" dirty="0">
                        <a:effectLst/>
                      </a:endParaRPr>
                    </a:p>
                    <a:p>
                      <a:pPr marL="342900" marR="0" lvl="0" indent="-342900" algn="l">
                        <a:lnSpc>
                          <a:spcPct val="107000"/>
                        </a:lnSpc>
                        <a:spcBef>
                          <a:spcPts val="0"/>
                        </a:spcBef>
                        <a:spcAft>
                          <a:spcPts val="0"/>
                        </a:spcAft>
                        <a:buFont typeface="+mj-lt"/>
                        <a:buAutoNum type="arabicPeriod"/>
                      </a:pPr>
                      <a:r>
                        <a:rPr lang="en-GB" sz="1000" dirty="0">
                          <a:effectLst/>
                        </a:rPr>
                        <a:t>To place toys in chronological order</a:t>
                      </a:r>
                      <a:endParaRPr lang="en-GB" sz="1050" dirty="0">
                        <a:effectLst/>
                      </a:endParaRPr>
                    </a:p>
                    <a:p>
                      <a:pPr marL="342900" marR="0" lvl="0" indent="-342900" algn="l">
                        <a:lnSpc>
                          <a:spcPct val="107000"/>
                        </a:lnSpc>
                        <a:spcBef>
                          <a:spcPts val="0"/>
                        </a:spcBef>
                        <a:spcAft>
                          <a:spcPts val="0"/>
                        </a:spcAft>
                        <a:buFont typeface="+mj-lt"/>
                        <a:buAutoNum type="arabicPeriod"/>
                      </a:pPr>
                      <a:r>
                        <a:rPr lang="en-GB" sz="1000" dirty="0">
                          <a:effectLst/>
                        </a:rPr>
                        <a:t>To recognise some ways in which toys have changed over time</a:t>
                      </a:r>
                      <a:endParaRPr lang="en-GB" sz="1050" dirty="0">
                        <a:effectLst/>
                        <a:latin typeface="Calibri" charset="0"/>
                        <a:ea typeface="Calibri" charset="0"/>
                        <a:cs typeface="Times New Roman" charset="0"/>
                      </a:endParaRPr>
                    </a:p>
                  </a:txBody>
                  <a:tcPr marL="51377" marR="51377" marT="0" marB="0"/>
                </a:tc>
                <a:tc>
                  <a:txBody>
                    <a:bodyPr/>
                    <a:lstStyle/>
                    <a:p>
                      <a:pPr marL="0" marR="0" algn="ctr">
                        <a:lnSpc>
                          <a:spcPct val="107000"/>
                        </a:lnSpc>
                        <a:spcBef>
                          <a:spcPts val="0"/>
                        </a:spcBef>
                        <a:spcAft>
                          <a:spcPts val="0"/>
                        </a:spcAft>
                      </a:pPr>
                      <a:r>
                        <a:rPr lang="en-GB" sz="1000">
                          <a:effectLst/>
                        </a:rPr>
                        <a:t> </a:t>
                      </a:r>
                      <a:endParaRPr lang="en-GB" sz="1050">
                        <a:effectLst/>
                        <a:latin typeface="Calibri" charset="0"/>
                        <a:ea typeface="Calibri" charset="0"/>
                        <a:cs typeface="Times New Roman" charset="0"/>
                      </a:endParaRPr>
                    </a:p>
                  </a:txBody>
                  <a:tcPr marL="51377" marR="51377" marT="0" marB="0"/>
                </a:tc>
                <a:tc>
                  <a:txBody>
                    <a:bodyPr/>
                    <a:lstStyle/>
                    <a:p>
                      <a:pPr marL="0" marR="0" algn="ctr">
                        <a:lnSpc>
                          <a:spcPct val="107000"/>
                        </a:lnSpc>
                        <a:spcBef>
                          <a:spcPts val="0"/>
                        </a:spcBef>
                        <a:spcAft>
                          <a:spcPts val="0"/>
                        </a:spcAft>
                      </a:pPr>
                      <a:r>
                        <a:rPr lang="en-GB" sz="1000" u="sng" dirty="0">
                          <a:effectLst/>
                        </a:rPr>
                        <a:t>Transport</a:t>
                      </a:r>
                      <a:endParaRPr lang="en-GB" sz="1050" dirty="0">
                        <a:effectLst/>
                      </a:endParaRPr>
                    </a:p>
                    <a:p>
                      <a:pPr marL="0" marR="0" algn="ctr">
                        <a:lnSpc>
                          <a:spcPct val="107000"/>
                        </a:lnSpc>
                        <a:spcBef>
                          <a:spcPts val="0"/>
                        </a:spcBef>
                        <a:spcAft>
                          <a:spcPts val="0"/>
                        </a:spcAft>
                      </a:pPr>
                      <a:r>
                        <a:rPr lang="en-GB" sz="1000" dirty="0">
                          <a:effectLst/>
                        </a:rPr>
                        <a:t>How has transport changed?</a:t>
                      </a:r>
                      <a:endParaRPr lang="en-GB" sz="1050" dirty="0">
                        <a:effectLst/>
                      </a:endParaRPr>
                    </a:p>
                    <a:p>
                      <a:pPr marL="0" marR="0" algn="ctr">
                        <a:lnSpc>
                          <a:spcPct val="107000"/>
                        </a:lnSpc>
                        <a:spcBef>
                          <a:spcPts val="0"/>
                        </a:spcBef>
                        <a:spcAft>
                          <a:spcPts val="0"/>
                        </a:spcAft>
                      </a:pPr>
                      <a:r>
                        <a:rPr lang="en-GB" sz="1000" dirty="0">
                          <a:effectLst/>
                        </a:rPr>
                        <a:t> </a:t>
                      </a:r>
                      <a:endParaRPr lang="en-GB" sz="1050" dirty="0">
                        <a:effectLst/>
                      </a:endParaRPr>
                    </a:p>
                    <a:p>
                      <a:pPr marL="0" marR="0" algn="ctr">
                        <a:lnSpc>
                          <a:spcPct val="107000"/>
                        </a:lnSpc>
                        <a:spcBef>
                          <a:spcPts val="0"/>
                        </a:spcBef>
                        <a:spcAft>
                          <a:spcPts val="0"/>
                        </a:spcAft>
                      </a:pPr>
                      <a:r>
                        <a:rPr lang="en-GB" sz="1000" dirty="0">
                          <a:effectLst/>
                        </a:rPr>
                        <a:t>Pupils will gain an understanding of how transport has changed over time with a focus on the railway system. They will investigate the creation of local rail stations and the underground tube system.  </a:t>
                      </a:r>
                      <a:endParaRPr lang="en-GB" sz="1050" dirty="0">
                        <a:effectLst/>
                      </a:endParaRPr>
                    </a:p>
                    <a:p>
                      <a:pPr marL="0" marR="0" algn="l">
                        <a:lnSpc>
                          <a:spcPct val="107000"/>
                        </a:lnSpc>
                        <a:spcBef>
                          <a:spcPts val="0"/>
                        </a:spcBef>
                        <a:spcAft>
                          <a:spcPts val="0"/>
                        </a:spcAft>
                      </a:pPr>
                      <a:r>
                        <a:rPr lang="en-GB" sz="1000" dirty="0">
                          <a:effectLst/>
                        </a:rPr>
                        <a:t> </a:t>
                      </a:r>
                      <a:endParaRPr lang="en-GB" sz="1050" dirty="0">
                        <a:effectLst/>
                      </a:endParaRPr>
                    </a:p>
                    <a:p>
                      <a:pPr marL="342900" marR="0" lvl="0" indent="-342900" algn="l">
                        <a:lnSpc>
                          <a:spcPct val="107000"/>
                        </a:lnSpc>
                        <a:spcBef>
                          <a:spcPts val="0"/>
                        </a:spcBef>
                        <a:spcAft>
                          <a:spcPts val="0"/>
                        </a:spcAft>
                        <a:buFont typeface="+mj-lt"/>
                        <a:buAutoNum type="arabicPeriod"/>
                      </a:pPr>
                      <a:r>
                        <a:rPr lang="en-GB" sz="1000" dirty="0">
                          <a:effectLst/>
                        </a:rPr>
                        <a:t>To know about transport in the Victorian period </a:t>
                      </a:r>
                      <a:endParaRPr lang="en-GB" sz="1050" dirty="0">
                        <a:effectLst/>
                      </a:endParaRPr>
                    </a:p>
                    <a:p>
                      <a:pPr marL="342900" marR="0" lvl="0" indent="-342900" algn="l">
                        <a:lnSpc>
                          <a:spcPct val="107000"/>
                        </a:lnSpc>
                        <a:spcBef>
                          <a:spcPts val="0"/>
                        </a:spcBef>
                        <a:spcAft>
                          <a:spcPts val="0"/>
                        </a:spcAft>
                        <a:buFont typeface="+mj-lt"/>
                        <a:buAutoNum type="arabicPeriod"/>
                      </a:pPr>
                      <a:r>
                        <a:rPr lang="en-GB" sz="1000" dirty="0">
                          <a:effectLst/>
                        </a:rPr>
                        <a:t>To recognise similarities and differences between the past and the present</a:t>
                      </a:r>
                      <a:endParaRPr lang="en-GB" sz="1050" dirty="0">
                        <a:effectLst/>
                      </a:endParaRPr>
                    </a:p>
                    <a:p>
                      <a:pPr marL="342900" marR="0" lvl="0" indent="-342900" algn="l">
                        <a:lnSpc>
                          <a:spcPct val="107000"/>
                        </a:lnSpc>
                        <a:spcBef>
                          <a:spcPts val="0"/>
                        </a:spcBef>
                        <a:spcAft>
                          <a:spcPts val="0"/>
                        </a:spcAft>
                        <a:buFont typeface="+mj-lt"/>
                        <a:buAutoNum type="arabicPeriod"/>
                      </a:pPr>
                      <a:r>
                        <a:rPr lang="en-GB" sz="1000" dirty="0">
                          <a:effectLst/>
                        </a:rPr>
                        <a:t>To know about the introduction of trains</a:t>
                      </a:r>
                      <a:endParaRPr lang="en-GB" sz="1050" dirty="0">
                        <a:effectLst/>
                      </a:endParaRPr>
                    </a:p>
                    <a:p>
                      <a:pPr marL="342900" marR="0" lvl="0" indent="-342900" algn="l">
                        <a:lnSpc>
                          <a:spcPct val="107000"/>
                        </a:lnSpc>
                        <a:spcBef>
                          <a:spcPts val="0"/>
                        </a:spcBef>
                        <a:spcAft>
                          <a:spcPts val="0"/>
                        </a:spcAft>
                        <a:buFont typeface="+mj-lt"/>
                        <a:buAutoNum type="arabicPeriod"/>
                      </a:pPr>
                      <a:r>
                        <a:rPr lang="en-GB" sz="1000" dirty="0">
                          <a:effectLst/>
                        </a:rPr>
                        <a:t>To know the significant event of the introduction of the tube system</a:t>
                      </a:r>
                      <a:endParaRPr lang="en-GB" sz="1050" dirty="0">
                        <a:effectLst/>
                      </a:endParaRPr>
                    </a:p>
                    <a:p>
                      <a:pPr marL="342900" marR="0" lvl="0" indent="-342900" algn="l">
                        <a:lnSpc>
                          <a:spcPct val="107000"/>
                        </a:lnSpc>
                        <a:spcBef>
                          <a:spcPts val="0"/>
                        </a:spcBef>
                        <a:spcAft>
                          <a:spcPts val="0"/>
                        </a:spcAft>
                        <a:buFont typeface="+mj-lt"/>
                        <a:buAutoNum type="arabicPeriod"/>
                      </a:pPr>
                      <a:r>
                        <a:rPr lang="en-GB" sz="1000" dirty="0">
                          <a:effectLst/>
                        </a:rPr>
                        <a:t>Transport Museum Class Trip</a:t>
                      </a:r>
                      <a:endParaRPr lang="en-GB" sz="1050" dirty="0">
                        <a:effectLst/>
                      </a:endParaRPr>
                    </a:p>
                    <a:p>
                      <a:pPr marL="342900" marR="0" lvl="0" indent="-342900" algn="l">
                        <a:lnSpc>
                          <a:spcPct val="107000"/>
                        </a:lnSpc>
                        <a:spcBef>
                          <a:spcPts val="0"/>
                        </a:spcBef>
                        <a:spcAft>
                          <a:spcPts val="0"/>
                        </a:spcAft>
                        <a:buFont typeface="+mj-lt"/>
                        <a:buAutoNum type="arabicPeriod"/>
                      </a:pPr>
                      <a:r>
                        <a:rPr lang="en-GB" sz="1000" dirty="0">
                          <a:effectLst/>
                        </a:rPr>
                        <a:t>To sequence events related to the introduction of the tube station</a:t>
                      </a:r>
                      <a:endParaRPr lang="en-GB" sz="1050" dirty="0">
                        <a:effectLst/>
                        <a:latin typeface="Calibri" charset="0"/>
                        <a:ea typeface="Calibri" charset="0"/>
                        <a:cs typeface="Times New Roman" charset="0"/>
                      </a:endParaRPr>
                    </a:p>
                  </a:txBody>
                  <a:tcPr marL="51377" marR="51377" marT="0" marB="0"/>
                </a:tc>
              </a:tr>
            </a:tbl>
          </a:graphicData>
        </a:graphic>
      </p:graphicFrame>
    </p:spTree>
    <p:extLst>
      <p:ext uri="{BB962C8B-B14F-4D97-AF65-F5344CB8AC3E}">
        <p14:creationId xmlns:p14="http://schemas.microsoft.com/office/powerpoint/2010/main" val="2036380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03999"/>
            <a:ext cx="8229600" cy="1143000"/>
          </a:xfrm>
        </p:spPr>
        <p:txBody>
          <a:bodyPr rtlCol="0">
            <a:normAutofit/>
          </a:bodyPr>
          <a:lstStyle/>
          <a:p>
            <a:pPr fontAlgn="auto">
              <a:spcAft>
                <a:spcPts val="0"/>
              </a:spcAft>
              <a:defRPr/>
            </a:pPr>
            <a:r>
              <a:rPr lang="en-US" dirty="0">
                <a:solidFill>
                  <a:schemeClr val="accent6">
                    <a:lumMod val="75000"/>
                  </a:schemeClr>
                </a:solidFill>
                <a:latin typeface="Gill Sans"/>
                <a:cs typeface="Gill Sans"/>
              </a:rPr>
              <a:t>Year 1 </a:t>
            </a:r>
            <a:r>
              <a:rPr lang="en-US" dirty="0" smtClean="0">
                <a:solidFill>
                  <a:schemeClr val="accent6">
                    <a:lumMod val="75000"/>
                  </a:schemeClr>
                </a:solidFill>
                <a:latin typeface="Gill Sans"/>
                <a:cs typeface="Gill Sans"/>
              </a:rPr>
              <a:t>Art and Design Curriculum</a:t>
            </a:r>
            <a:endParaRPr lang="en-US" dirty="0">
              <a:solidFill>
                <a:schemeClr val="accent6">
                  <a:lumMod val="75000"/>
                </a:schemeClr>
              </a:solidFill>
              <a:latin typeface="Gill Sans"/>
              <a:cs typeface="Gill Sans"/>
            </a:endParaRPr>
          </a:p>
        </p:txBody>
      </p:sp>
      <p:pic>
        <p:nvPicPr>
          <p:cNvPr id="8194" name="Picture 2" descr="oodlands Primary School - Year 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7897" y="103999"/>
            <a:ext cx="1345474" cy="39467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 2"/>
          <p:cNvGraphicFramePr>
            <a:graphicFrameLocks noGrp="1"/>
          </p:cNvGraphicFramePr>
          <p:nvPr>
            <p:extLst>
              <p:ext uri="{D42A27DB-BD31-4B8C-83A1-F6EECF244321}">
                <p14:modId xmlns:p14="http://schemas.microsoft.com/office/powerpoint/2010/main" val="990688351"/>
              </p:ext>
            </p:extLst>
          </p:nvPr>
        </p:nvGraphicFramePr>
        <p:xfrm>
          <a:off x="285538" y="1200775"/>
          <a:ext cx="8505766" cy="4736816"/>
        </p:xfrm>
        <a:graphic>
          <a:graphicData uri="http://schemas.openxmlformats.org/drawingml/2006/table">
            <a:tbl>
              <a:tblPr firstRow="1" firstCol="1" bandRow="1">
                <a:tableStyleId>{5C22544A-7EE6-4342-B048-85BDC9FD1C3A}</a:tableStyleId>
              </a:tblPr>
              <a:tblGrid>
                <a:gridCol w="523768"/>
                <a:gridCol w="1782806"/>
                <a:gridCol w="561983"/>
                <a:gridCol w="1940606"/>
                <a:gridCol w="545694"/>
                <a:gridCol w="1785859"/>
                <a:gridCol w="636371"/>
                <a:gridCol w="728679"/>
              </a:tblGrid>
              <a:tr h="745591">
                <a:tc>
                  <a:txBody>
                    <a:bodyPr/>
                    <a:lstStyle/>
                    <a:p>
                      <a:pPr marL="0" marR="0" indent="0" algn="ctr" defTabSz="457200" rtl="0" eaLnBrk="1" fontAlgn="auto" latinLnBrk="0" hangingPunct="1">
                        <a:lnSpc>
                          <a:spcPct val="107000"/>
                        </a:lnSpc>
                        <a:spcBef>
                          <a:spcPts val="0"/>
                        </a:spcBef>
                        <a:spcAft>
                          <a:spcPts val="0"/>
                        </a:spcAft>
                        <a:buClrTx/>
                        <a:buSzTx/>
                        <a:buFontTx/>
                        <a:buNone/>
                        <a:tabLst/>
                        <a:defRPr/>
                      </a:pPr>
                      <a:r>
                        <a:rPr lang="en-GB" sz="1100" dirty="0" smtClean="0">
                          <a:effectLst/>
                        </a:rPr>
                        <a:t>Art and Design Long Term Plan</a:t>
                      </a:r>
                      <a:endParaRPr lang="en-GB" sz="900" dirty="0" smtClean="0">
                        <a:effectLst/>
                      </a:endParaRPr>
                    </a:p>
                    <a:p>
                      <a:pPr marL="0" marR="0" algn="ctr">
                        <a:lnSpc>
                          <a:spcPct val="107000"/>
                        </a:lnSpc>
                        <a:spcBef>
                          <a:spcPts val="0"/>
                        </a:spcBef>
                        <a:spcAft>
                          <a:spcPts val="0"/>
                        </a:spcAft>
                      </a:pPr>
                      <a:endParaRPr lang="en-GB" sz="900" dirty="0">
                        <a:effectLst/>
                        <a:latin typeface="Calibri" charset="0"/>
                        <a:ea typeface="Calibri" charset="0"/>
                        <a:cs typeface="Calibri" charset="0"/>
                      </a:endParaRPr>
                    </a:p>
                  </a:txBody>
                  <a:tcPr marL="36770" marR="36770" marT="0" marB="0"/>
                </a:tc>
                <a:tc>
                  <a:txBody>
                    <a:bodyPr/>
                    <a:lstStyle/>
                    <a:p>
                      <a:pPr marL="0" marR="0" algn="ctr">
                        <a:lnSpc>
                          <a:spcPct val="107000"/>
                        </a:lnSpc>
                        <a:spcBef>
                          <a:spcPts val="0"/>
                        </a:spcBef>
                        <a:spcAft>
                          <a:spcPts val="0"/>
                        </a:spcAft>
                      </a:pPr>
                      <a:r>
                        <a:rPr lang="en-GB" sz="900" dirty="0">
                          <a:effectLst/>
                        </a:rPr>
                        <a:t>Autumn 1</a:t>
                      </a:r>
                      <a:endParaRPr lang="en-GB" sz="1000" dirty="0">
                        <a:effectLst/>
                        <a:latin typeface="Calibri" charset="0"/>
                        <a:ea typeface="Calibri" charset="0"/>
                        <a:cs typeface="Times New Roman" charset="0"/>
                      </a:endParaRPr>
                    </a:p>
                  </a:txBody>
                  <a:tcPr marL="36770" marR="36770" marT="0" marB="0"/>
                </a:tc>
                <a:tc>
                  <a:txBody>
                    <a:bodyPr/>
                    <a:lstStyle/>
                    <a:p>
                      <a:pPr algn="ctr"/>
                      <a:r>
                        <a:rPr lang="en-GB" sz="900" dirty="0" smtClean="0">
                          <a:effectLst/>
                        </a:rPr>
                        <a:t>Autumn </a:t>
                      </a:r>
                      <a:r>
                        <a:rPr lang="en-GB" sz="900" dirty="0">
                          <a:effectLst/>
                        </a:rPr>
                        <a:t>2</a:t>
                      </a:r>
                      <a:r>
                        <a:rPr lang="en-GB" sz="1000" dirty="0">
                          <a:effectLst/>
                        </a:rPr>
                        <a:t> </a:t>
                      </a:r>
                      <a:endParaRPr lang="en-GB" sz="1000" dirty="0">
                        <a:effectLst/>
                        <a:latin typeface="Calibri" charset="0"/>
                      </a:endParaRPr>
                    </a:p>
                  </a:txBody>
                  <a:tcPr marL="36770" marR="36770" marT="0" marB="0"/>
                </a:tc>
                <a:tc>
                  <a:txBody>
                    <a:bodyPr/>
                    <a:lstStyle/>
                    <a:p>
                      <a:pPr marL="0" marR="0" algn="ctr">
                        <a:lnSpc>
                          <a:spcPct val="107000"/>
                        </a:lnSpc>
                        <a:spcBef>
                          <a:spcPts val="0"/>
                        </a:spcBef>
                        <a:spcAft>
                          <a:spcPts val="0"/>
                        </a:spcAft>
                      </a:pPr>
                      <a:r>
                        <a:rPr lang="en-GB" sz="900" dirty="0">
                          <a:effectLst/>
                        </a:rPr>
                        <a:t>Spring 1</a:t>
                      </a:r>
                      <a:endParaRPr lang="en-GB" sz="1000" dirty="0">
                        <a:effectLst/>
                        <a:latin typeface="Calibri" charset="0"/>
                        <a:ea typeface="Calibri" charset="0"/>
                        <a:cs typeface="Times New Roman" charset="0"/>
                      </a:endParaRPr>
                    </a:p>
                  </a:txBody>
                  <a:tcPr marL="36770" marR="36770" marT="0" marB="0"/>
                </a:tc>
                <a:tc>
                  <a:txBody>
                    <a:bodyPr/>
                    <a:lstStyle/>
                    <a:p>
                      <a:pPr marL="0" marR="0" algn="ctr">
                        <a:lnSpc>
                          <a:spcPct val="107000"/>
                        </a:lnSpc>
                        <a:spcBef>
                          <a:spcPts val="0"/>
                        </a:spcBef>
                        <a:spcAft>
                          <a:spcPts val="0"/>
                        </a:spcAft>
                      </a:pPr>
                      <a:r>
                        <a:rPr lang="en-GB" sz="900">
                          <a:effectLst/>
                        </a:rPr>
                        <a:t>Spring 2</a:t>
                      </a:r>
                      <a:endParaRPr lang="en-GB" sz="1000">
                        <a:effectLst/>
                        <a:latin typeface="Calibri" charset="0"/>
                        <a:ea typeface="Calibri" charset="0"/>
                        <a:cs typeface="Times New Roman" charset="0"/>
                      </a:endParaRPr>
                    </a:p>
                  </a:txBody>
                  <a:tcPr marL="36770" marR="36770" marT="0" marB="0"/>
                </a:tc>
                <a:tc>
                  <a:txBody>
                    <a:bodyPr/>
                    <a:lstStyle/>
                    <a:p>
                      <a:pPr marL="0" marR="0" algn="ctr">
                        <a:lnSpc>
                          <a:spcPct val="107000"/>
                        </a:lnSpc>
                        <a:spcBef>
                          <a:spcPts val="0"/>
                        </a:spcBef>
                        <a:spcAft>
                          <a:spcPts val="0"/>
                        </a:spcAft>
                      </a:pPr>
                      <a:r>
                        <a:rPr lang="en-GB" sz="900">
                          <a:effectLst/>
                        </a:rPr>
                        <a:t>Summer 1</a:t>
                      </a:r>
                      <a:endParaRPr lang="en-GB" sz="1000">
                        <a:effectLst/>
                        <a:latin typeface="Calibri" charset="0"/>
                        <a:ea typeface="Calibri" charset="0"/>
                        <a:cs typeface="Times New Roman" charset="0"/>
                      </a:endParaRPr>
                    </a:p>
                  </a:txBody>
                  <a:tcPr marL="36770" marR="36770" marT="0" marB="0"/>
                </a:tc>
                <a:tc>
                  <a:txBody>
                    <a:bodyPr/>
                    <a:lstStyle/>
                    <a:p>
                      <a:pPr marL="0" marR="0" algn="ctr">
                        <a:lnSpc>
                          <a:spcPct val="107000"/>
                        </a:lnSpc>
                        <a:spcBef>
                          <a:spcPts val="0"/>
                        </a:spcBef>
                        <a:spcAft>
                          <a:spcPts val="0"/>
                        </a:spcAft>
                      </a:pPr>
                      <a:r>
                        <a:rPr lang="en-GB" sz="900">
                          <a:effectLst/>
                        </a:rPr>
                        <a:t>Summer 2</a:t>
                      </a:r>
                      <a:endParaRPr lang="en-GB" sz="1000">
                        <a:effectLst/>
                        <a:latin typeface="Calibri" charset="0"/>
                        <a:ea typeface="Calibri" charset="0"/>
                        <a:cs typeface="Times New Roman" charset="0"/>
                      </a:endParaRPr>
                    </a:p>
                  </a:txBody>
                  <a:tcPr marL="36770" marR="36770" marT="0" marB="0"/>
                </a:tc>
                <a:tc>
                  <a:txBody>
                    <a:bodyPr/>
                    <a:lstStyle/>
                    <a:p>
                      <a:pPr marL="0" marR="0" algn="ctr">
                        <a:lnSpc>
                          <a:spcPct val="107000"/>
                        </a:lnSpc>
                        <a:spcBef>
                          <a:spcPts val="0"/>
                        </a:spcBef>
                        <a:spcAft>
                          <a:spcPts val="0"/>
                        </a:spcAft>
                      </a:pPr>
                      <a:r>
                        <a:rPr lang="en-GB" sz="900">
                          <a:effectLst/>
                        </a:rPr>
                        <a:t>Additional Lessons</a:t>
                      </a:r>
                      <a:endParaRPr lang="en-GB" sz="1000">
                        <a:effectLst/>
                        <a:latin typeface="Calibri" charset="0"/>
                        <a:ea typeface="Calibri" charset="0"/>
                        <a:cs typeface="Times New Roman" charset="0"/>
                      </a:endParaRPr>
                    </a:p>
                  </a:txBody>
                  <a:tcPr marL="36770" marR="36770" marT="0" marB="0"/>
                </a:tc>
              </a:tr>
              <a:tr h="3699607">
                <a:tc>
                  <a:txBody>
                    <a:bodyPr/>
                    <a:lstStyle/>
                    <a:p>
                      <a:pPr marL="0" marR="0" algn="ctr">
                        <a:lnSpc>
                          <a:spcPct val="107000"/>
                        </a:lnSpc>
                        <a:spcBef>
                          <a:spcPts val="0"/>
                        </a:spcBef>
                        <a:spcAft>
                          <a:spcPts val="0"/>
                        </a:spcAft>
                      </a:pPr>
                      <a:r>
                        <a:rPr lang="en-GB" sz="900" dirty="0">
                          <a:effectLst/>
                        </a:rPr>
                        <a:t>Year 1</a:t>
                      </a:r>
                      <a:endParaRPr lang="en-GB" sz="1000" dirty="0">
                        <a:effectLst/>
                        <a:latin typeface="Calibri" charset="0"/>
                        <a:ea typeface="Calibri" charset="0"/>
                        <a:cs typeface="Times New Roman" charset="0"/>
                      </a:endParaRPr>
                    </a:p>
                  </a:txBody>
                  <a:tcPr marL="36770" marR="36770" marT="0" marB="0"/>
                </a:tc>
                <a:tc>
                  <a:txBody>
                    <a:bodyPr/>
                    <a:lstStyle/>
                    <a:p>
                      <a:pPr marL="0" marR="0" algn="ctr">
                        <a:lnSpc>
                          <a:spcPct val="107000"/>
                        </a:lnSpc>
                        <a:spcBef>
                          <a:spcPts val="0"/>
                        </a:spcBef>
                        <a:spcAft>
                          <a:spcPts val="0"/>
                        </a:spcAft>
                      </a:pPr>
                      <a:r>
                        <a:rPr lang="en-GB" sz="900">
                          <a:effectLst/>
                        </a:rPr>
                        <a:t>Drawing: Make your mark</a:t>
                      </a:r>
                      <a:endParaRPr lang="en-GB" sz="1000">
                        <a:effectLst/>
                      </a:endParaRPr>
                    </a:p>
                    <a:p>
                      <a:pPr marL="0" marR="0" algn="ctr">
                        <a:lnSpc>
                          <a:spcPct val="107000"/>
                        </a:lnSpc>
                        <a:spcBef>
                          <a:spcPts val="0"/>
                        </a:spcBef>
                        <a:spcAft>
                          <a:spcPts val="0"/>
                        </a:spcAft>
                      </a:pPr>
                      <a:r>
                        <a:rPr lang="en-GB" sz="900">
                          <a:effectLst/>
                        </a:rPr>
                        <a:t>(5 lessons)</a:t>
                      </a:r>
                      <a:endParaRPr lang="en-GB" sz="1000">
                        <a:effectLst/>
                      </a:endParaRPr>
                    </a:p>
                    <a:p>
                      <a:pPr marL="0" marR="0" algn="ctr"/>
                      <a:r>
                        <a:rPr lang="en-GB" sz="900">
                          <a:effectLst/>
                        </a:rPr>
                        <a:t>Developing observational drawing skills when exploring mark-making. Children use a range of tools, investigating how texture can be created in drawings. They apply their skills to a collaborative piece using music as a stimulus and investigate artists Bridget Riley and Zaria Forman. </a:t>
                      </a:r>
                      <a:endParaRPr lang="en-GB" sz="1000">
                        <a:effectLst/>
                      </a:endParaRPr>
                    </a:p>
                    <a:p>
                      <a:pPr marL="342900" marR="0" lvl="0" indent="-342900" algn="ctr">
                        <a:lnSpc>
                          <a:spcPct val="107000"/>
                        </a:lnSpc>
                        <a:spcBef>
                          <a:spcPts val="0"/>
                        </a:spcBef>
                        <a:spcAft>
                          <a:spcPts val="0"/>
                        </a:spcAft>
                        <a:buFont typeface="+mj-lt"/>
                        <a:buAutoNum type="arabicPeriod"/>
                      </a:pPr>
                      <a:r>
                        <a:rPr lang="en-GB" sz="900">
                          <a:effectLst/>
                        </a:rPr>
                        <a:t>To know how to create different types of lines</a:t>
                      </a:r>
                      <a:endParaRPr lang="en-GB" sz="1000">
                        <a:effectLst/>
                      </a:endParaRPr>
                    </a:p>
                    <a:p>
                      <a:pPr marL="342900" marR="0" lvl="0" indent="-342900" algn="ctr">
                        <a:lnSpc>
                          <a:spcPct val="107000"/>
                        </a:lnSpc>
                        <a:spcBef>
                          <a:spcPts val="0"/>
                        </a:spcBef>
                        <a:spcAft>
                          <a:spcPts val="0"/>
                        </a:spcAft>
                        <a:buFont typeface="+mj-lt"/>
                        <a:buAutoNum type="arabicPeriod"/>
                      </a:pPr>
                      <a:r>
                        <a:rPr lang="en-GB" sz="900">
                          <a:effectLst/>
                        </a:rPr>
                        <a:t>To explore line and mark-making to draw water</a:t>
                      </a:r>
                      <a:endParaRPr lang="en-GB" sz="1000">
                        <a:effectLst/>
                      </a:endParaRPr>
                    </a:p>
                    <a:p>
                      <a:pPr marL="342900" marR="0" lvl="0" indent="-342900" algn="ctr">
                        <a:lnSpc>
                          <a:spcPct val="107000"/>
                        </a:lnSpc>
                        <a:spcBef>
                          <a:spcPts val="0"/>
                        </a:spcBef>
                        <a:spcAft>
                          <a:spcPts val="0"/>
                        </a:spcAft>
                        <a:buFont typeface="+mj-lt"/>
                        <a:buAutoNum type="arabicPeriod"/>
                      </a:pPr>
                      <a:r>
                        <a:rPr lang="en-GB" sz="900">
                          <a:effectLst/>
                        </a:rPr>
                        <a:t>To draw with different media</a:t>
                      </a:r>
                      <a:endParaRPr lang="en-GB" sz="1000">
                        <a:effectLst/>
                      </a:endParaRPr>
                    </a:p>
                    <a:p>
                      <a:pPr marL="342900" marR="0" lvl="0" indent="-342900" algn="ctr">
                        <a:lnSpc>
                          <a:spcPct val="107000"/>
                        </a:lnSpc>
                        <a:spcBef>
                          <a:spcPts val="0"/>
                        </a:spcBef>
                        <a:spcAft>
                          <a:spcPts val="0"/>
                        </a:spcAft>
                        <a:buFont typeface="+mj-lt"/>
                        <a:buAutoNum type="arabicPeriod"/>
                      </a:pPr>
                      <a:r>
                        <a:rPr lang="en-GB" sz="900">
                          <a:effectLst/>
                        </a:rPr>
                        <a:t>To develop an understanding of mark making</a:t>
                      </a:r>
                      <a:endParaRPr lang="en-GB" sz="1000">
                        <a:effectLst/>
                      </a:endParaRPr>
                    </a:p>
                    <a:p>
                      <a:pPr marL="342900" marR="0" lvl="0" indent="-342900" algn="ctr">
                        <a:lnSpc>
                          <a:spcPct val="107000"/>
                        </a:lnSpc>
                        <a:spcBef>
                          <a:spcPts val="0"/>
                        </a:spcBef>
                        <a:spcAft>
                          <a:spcPts val="0"/>
                        </a:spcAft>
                        <a:buFont typeface="+mj-lt"/>
                        <a:buAutoNum type="arabicPeriod"/>
                      </a:pPr>
                      <a:r>
                        <a:rPr lang="en-GB" sz="900">
                          <a:effectLst/>
                        </a:rPr>
                        <a:t>To apply an understanding of drawing materials and mark-making to draw from observation</a:t>
                      </a:r>
                      <a:endParaRPr lang="en-GB" sz="1000">
                        <a:effectLst/>
                        <a:latin typeface="Calibri" charset="0"/>
                        <a:ea typeface="Calibri" charset="0"/>
                        <a:cs typeface="Times New Roman" charset="0"/>
                      </a:endParaRPr>
                    </a:p>
                  </a:txBody>
                  <a:tcPr marL="36770" marR="36770" marT="0" marB="0"/>
                </a:tc>
                <a:tc>
                  <a:txBody>
                    <a:bodyPr/>
                    <a:lstStyle/>
                    <a:p>
                      <a:pPr marL="0" marR="0" algn="ctr">
                        <a:lnSpc>
                          <a:spcPct val="107000"/>
                        </a:lnSpc>
                        <a:spcBef>
                          <a:spcPts val="0"/>
                        </a:spcBef>
                        <a:spcAft>
                          <a:spcPts val="0"/>
                        </a:spcAft>
                      </a:pPr>
                      <a:r>
                        <a:rPr lang="en-GB" sz="900" dirty="0">
                          <a:effectLst/>
                        </a:rPr>
                        <a:t> </a:t>
                      </a:r>
                      <a:endParaRPr lang="en-GB" sz="1000" dirty="0">
                        <a:effectLst/>
                        <a:latin typeface="Calibri" charset="0"/>
                        <a:ea typeface="Calibri" charset="0"/>
                        <a:cs typeface="Times New Roman" charset="0"/>
                      </a:endParaRPr>
                    </a:p>
                  </a:txBody>
                  <a:tcPr marL="36770" marR="36770" marT="0" marB="0"/>
                </a:tc>
                <a:tc>
                  <a:txBody>
                    <a:bodyPr/>
                    <a:lstStyle/>
                    <a:p>
                      <a:pPr marL="0" marR="0" algn="ctr">
                        <a:lnSpc>
                          <a:spcPct val="107000"/>
                        </a:lnSpc>
                        <a:spcBef>
                          <a:spcPts val="0"/>
                        </a:spcBef>
                        <a:spcAft>
                          <a:spcPts val="0"/>
                        </a:spcAft>
                      </a:pPr>
                      <a:r>
                        <a:rPr lang="en-GB" sz="900" dirty="0">
                          <a:effectLst/>
                        </a:rPr>
                        <a:t>Painting and mixed media: Colour splash</a:t>
                      </a:r>
                      <a:endParaRPr lang="en-GB" sz="1000" dirty="0">
                        <a:effectLst/>
                      </a:endParaRPr>
                    </a:p>
                    <a:p>
                      <a:pPr marL="0" marR="0" algn="ctr">
                        <a:lnSpc>
                          <a:spcPct val="107000"/>
                        </a:lnSpc>
                        <a:spcBef>
                          <a:spcPts val="0"/>
                        </a:spcBef>
                        <a:spcAft>
                          <a:spcPts val="0"/>
                        </a:spcAft>
                      </a:pPr>
                      <a:r>
                        <a:rPr lang="en-GB" sz="900" dirty="0">
                          <a:effectLst/>
                        </a:rPr>
                        <a:t>(5 lessons)</a:t>
                      </a:r>
                      <a:endParaRPr lang="en-GB" sz="1000" dirty="0">
                        <a:effectLst/>
                      </a:endParaRPr>
                    </a:p>
                    <a:p>
                      <a:pPr marL="0" marR="0" algn="ctr"/>
                      <a:r>
                        <a:rPr lang="en-GB" sz="900" dirty="0">
                          <a:effectLst/>
                        </a:rPr>
                        <a:t>Exploring colour mixing through paint play, children use a range of tools and work on different surfaces. They create paintings inspired by Clarice Cliff and Jasper Johns. </a:t>
                      </a:r>
                      <a:endParaRPr lang="en-GB" sz="1000" dirty="0">
                        <a:effectLst/>
                      </a:endParaRPr>
                    </a:p>
                    <a:p>
                      <a:pPr marL="342900" marR="0" lvl="0" indent="-342900" algn="ctr">
                        <a:lnSpc>
                          <a:spcPct val="107000"/>
                        </a:lnSpc>
                        <a:spcBef>
                          <a:spcPts val="0"/>
                        </a:spcBef>
                        <a:spcAft>
                          <a:spcPts val="0"/>
                        </a:spcAft>
                        <a:buFont typeface="+mj-lt"/>
                        <a:buAutoNum type="arabicPeriod"/>
                      </a:pPr>
                      <a:r>
                        <a:rPr lang="en-GB" sz="900" dirty="0">
                          <a:effectLst/>
                        </a:rPr>
                        <a:t>To investigate how to mix secondary colours</a:t>
                      </a:r>
                      <a:endParaRPr lang="en-GB" sz="1000" dirty="0">
                        <a:effectLst/>
                      </a:endParaRPr>
                    </a:p>
                    <a:p>
                      <a:pPr marL="342900" marR="0" lvl="0" indent="-342900" algn="ctr">
                        <a:lnSpc>
                          <a:spcPct val="107000"/>
                        </a:lnSpc>
                        <a:spcBef>
                          <a:spcPts val="0"/>
                        </a:spcBef>
                        <a:spcAft>
                          <a:spcPts val="0"/>
                        </a:spcAft>
                        <a:buFont typeface="+mj-lt"/>
                        <a:buAutoNum type="arabicPeriod"/>
                      </a:pPr>
                      <a:r>
                        <a:rPr lang="en-GB" sz="900" dirty="0">
                          <a:effectLst/>
                        </a:rPr>
                        <a:t>To apply knowledge of colour mixing when painting</a:t>
                      </a:r>
                      <a:endParaRPr lang="en-GB" sz="1000" dirty="0">
                        <a:effectLst/>
                      </a:endParaRPr>
                    </a:p>
                    <a:p>
                      <a:pPr marL="342900" marR="0" lvl="0" indent="-342900" algn="ctr">
                        <a:lnSpc>
                          <a:spcPct val="107000"/>
                        </a:lnSpc>
                        <a:spcBef>
                          <a:spcPts val="0"/>
                        </a:spcBef>
                        <a:spcAft>
                          <a:spcPts val="0"/>
                        </a:spcAft>
                        <a:buFont typeface="+mj-lt"/>
                        <a:buAutoNum type="arabicPeriod"/>
                      </a:pPr>
                      <a:r>
                        <a:rPr lang="en-GB" sz="900" dirty="0">
                          <a:effectLst/>
                        </a:rPr>
                        <a:t>To explore colour when painting</a:t>
                      </a:r>
                      <a:endParaRPr lang="en-GB" sz="1000" dirty="0">
                        <a:effectLst/>
                      </a:endParaRPr>
                    </a:p>
                    <a:p>
                      <a:pPr marL="342900" marR="0" lvl="0" indent="-342900" algn="ctr">
                        <a:lnSpc>
                          <a:spcPct val="107000"/>
                        </a:lnSpc>
                        <a:spcBef>
                          <a:spcPts val="0"/>
                        </a:spcBef>
                        <a:spcAft>
                          <a:spcPts val="0"/>
                        </a:spcAft>
                        <a:buFont typeface="+mj-lt"/>
                        <a:buAutoNum type="arabicPeriod"/>
                      </a:pPr>
                      <a:r>
                        <a:rPr lang="en-GB" sz="900" dirty="0">
                          <a:effectLst/>
                        </a:rPr>
                        <a:t>To experiment with paint mixing to make a range of secondary colours</a:t>
                      </a:r>
                      <a:endParaRPr lang="en-GB" sz="1000" dirty="0">
                        <a:effectLst/>
                      </a:endParaRPr>
                    </a:p>
                    <a:p>
                      <a:pPr marL="342900" marR="0" lvl="0" indent="-342900" algn="ctr">
                        <a:lnSpc>
                          <a:spcPct val="107000"/>
                        </a:lnSpc>
                        <a:spcBef>
                          <a:spcPts val="0"/>
                        </a:spcBef>
                        <a:spcAft>
                          <a:spcPts val="0"/>
                        </a:spcAft>
                        <a:buFont typeface="+mj-lt"/>
                        <a:buAutoNum type="arabicPeriod"/>
                      </a:pPr>
                      <a:r>
                        <a:rPr lang="en-GB" sz="900" dirty="0">
                          <a:effectLst/>
                        </a:rPr>
                        <a:t>To apply their painting skills when working in the style of an artist</a:t>
                      </a:r>
                      <a:endParaRPr lang="en-GB" sz="1000" dirty="0">
                        <a:effectLst/>
                      </a:endParaRPr>
                    </a:p>
                    <a:p>
                      <a:pPr marL="0" marR="0" algn="ctr">
                        <a:lnSpc>
                          <a:spcPct val="107000"/>
                        </a:lnSpc>
                        <a:spcBef>
                          <a:spcPts val="0"/>
                        </a:spcBef>
                        <a:spcAft>
                          <a:spcPts val="0"/>
                        </a:spcAft>
                      </a:pPr>
                      <a:r>
                        <a:rPr lang="en-GB" sz="900" dirty="0">
                          <a:effectLst/>
                        </a:rPr>
                        <a:t> </a:t>
                      </a:r>
                      <a:endParaRPr lang="en-GB" sz="1000" dirty="0">
                        <a:effectLst/>
                        <a:latin typeface="Calibri" charset="0"/>
                        <a:ea typeface="Calibri" charset="0"/>
                        <a:cs typeface="Times New Roman" charset="0"/>
                      </a:endParaRPr>
                    </a:p>
                  </a:txBody>
                  <a:tcPr marL="36770" marR="36770" marT="0" marB="0"/>
                </a:tc>
                <a:tc>
                  <a:txBody>
                    <a:bodyPr/>
                    <a:lstStyle/>
                    <a:p>
                      <a:pPr marL="0" marR="0" algn="ctr">
                        <a:lnSpc>
                          <a:spcPct val="107000"/>
                        </a:lnSpc>
                        <a:spcBef>
                          <a:spcPts val="0"/>
                        </a:spcBef>
                        <a:spcAft>
                          <a:spcPts val="0"/>
                        </a:spcAft>
                      </a:pPr>
                      <a:r>
                        <a:rPr lang="en-GB" sz="900" dirty="0">
                          <a:effectLst/>
                        </a:rPr>
                        <a:t> </a:t>
                      </a:r>
                      <a:endParaRPr lang="en-GB" sz="1000" dirty="0">
                        <a:effectLst/>
                        <a:latin typeface="Calibri" charset="0"/>
                        <a:ea typeface="Calibri" charset="0"/>
                        <a:cs typeface="Times New Roman" charset="0"/>
                      </a:endParaRPr>
                    </a:p>
                  </a:txBody>
                  <a:tcPr marL="36770" marR="36770" marT="0" marB="0"/>
                </a:tc>
                <a:tc>
                  <a:txBody>
                    <a:bodyPr/>
                    <a:lstStyle/>
                    <a:p>
                      <a:pPr marL="0" marR="0" algn="ctr">
                        <a:lnSpc>
                          <a:spcPct val="107000"/>
                        </a:lnSpc>
                        <a:spcBef>
                          <a:spcPts val="0"/>
                        </a:spcBef>
                        <a:spcAft>
                          <a:spcPts val="0"/>
                        </a:spcAft>
                      </a:pPr>
                      <a:r>
                        <a:rPr lang="en-GB" sz="900" dirty="0">
                          <a:effectLst/>
                        </a:rPr>
                        <a:t>Sculpture and 3D: Paper play</a:t>
                      </a:r>
                      <a:endParaRPr lang="en-GB" sz="1000" dirty="0">
                        <a:effectLst/>
                      </a:endParaRPr>
                    </a:p>
                    <a:p>
                      <a:pPr marL="0" marR="0" algn="ctr">
                        <a:lnSpc>
                          <a:spcPct val="107000"/>
                        </a:lnSpc>
                        <a:spcBef>
                          <a:spcPts val="0"/>
                        </a:spcBef>
                        <a:spcAft>
                          <a:spcPts val="0"/>
                        </a:spcAft>
                      </a:pPr>
                      <a:r>
                        <a:rPr lang="en-GB" sz="900" dirty="0">
                          <a:effectLst/>
                        </a:rPr>
                        <a:t>(5 lessons)</a:t>
                      </a:r>
                      <a:endParaRPr lang="en-GB" sz="1000" dirty="0">
                        <a:effectLst/>
                      </a:endParaRPr>
                    </a:p>
                    <a:p>
                      <a:pPr marL="0" marR="0" algn="ctr"/>
                      <a:r>
                        <a:rPr lang="en-GB" sz="900" dirty="0">
                          <a:effectLst/>
                        </a:rPr>
                        <a:t>Creating simple three-dimensional shapes and structures using familiar materials, children develop skills in manipulating paper and card. They fold, roll and scrunch materials to make their own sculpture. There are opportunities to extend learning to make a collaborative sculptural piece based on the art of Louise Bourgeois. </a:t>
                      </a:r>
                      <a:endParaRPr lang="en-GB" sz="1000" dirty="0">
                        <a:effectLst/>
                      </a:endParaRPr>
                    </a:p>
                    <a:p>
                      <a:pPr marL="342900" marR="0" lvl="0" indent="-342900" algn="ctr">
                        <a:lnSpc>
                          <a:spcPct val="107000"/>
                        </a:lnSpc>
                        <a:spcBef>
                          <a:spcPts val="0"/>
                        </a:spcBef>
                        <a:spcAft>
                          <a:spcPts val="0"/>
                        </a:spcAft>
                        <a:buFont typeface="+mj-lt"/>
                        <a:buAutoNum type="arabicPeriod"/>
                      </a:pPr>
                      <a:r>
                        <a:rPr lang="en-GB" sz="900" dirty="0">
                          <a:effectLst/>
                        </a:rPr>
                        <a:t>To roll paper to make 3D structures</a:t>
                      </a:r>
                      <a:endParaRPr lang="en-GB" sz="1000" dirty="0">
                        <a:effectLst/>
                      </a:endParaRPr>
                    </a:p>
                    <a:p>
                      <a:pPr marL="342900" marR="0" lvl="0" indent="-342900" algn="ctr">
                        <a:lnSpc>
                          <a:spcPct val="107000"/>
                        </a:lnSpc>
                        <a:spcBef>
                          <a:spcPts val="0"/>
                        </a:spcBef>
                        <a:spcAft>
                          <a:spcPts val="0"/>
                        </a:spcAft>
                        <a:buFont typeface="+mj-lt"/>
                        <a:buAutoNum type="arabicPeriod"/>
                      </a:pPr>
                      <a:r>
                        <a:rPr lang="en-GB" sz="900" dirty="0">
                          <a:effectLst/>
                        </a:rPr>
                        <a:t>To shape paper to make a 3D drawing</a:t>
                      </a:r>
                      <a:endParaRPr lang="en-GB" sz="1000" dirty="0">
                        <a:effectLst/>
                      </a:endParaRPr>
                    </a:p>
                    <a:p>
                      <a:pPr marL="342900" marR="0" lvl="0" indent="-342900" algn="ctr">
                        <a:lnSpc>
                          <a:spcPct val="107000"/>
                        </a:lnSpc>
                        <a:spcBef>
                          <a:spcPts val="0"/>
                        </a:spcBef>
                        <a:spcAft>
                          <a:spcPts val="0"/>
                        </a:spcAft>
                        <a:buFont typeface="+mj-lt"/>
                        <a:buAutoNum type="arabicPeriod"/>
                      </a:pPr>
                      <a:r>
                        <a:rPr lang="en-GB" sz="900" dirty="0">
                          <a:effectLst/>
                        </a:rPr>
                        <a:t>To apply paper-shaping skills to make an imaginative sculpture</a:t>
                      </a:r>
                      <a:endParaRPr lang="en-GB" sz="1000" dirty="0">
                        <a:effectLst/>
                      </a:endParaRPr>
                    </a:p>
                    <a:p>
                      <a:pPr marL="342900" marR="0" lvl="0" indent="-342900" algn="ctr">
                        <a:lnSpc>
                          <a:spcPct val="107000"/>
                        </a:lnSpc>
                        <a:spcBef>
                          <a:spcPts val="0"/>
                        </a:spcBef>
                        <a:spcAft>
                          <a:spcPts val="0"/>
                        </a:spcAft>
                        <a:buFont typeface="+mj-lt"/>
                        <a:buAutoNum type="arabicPeriod"/>
                      </a:pPr>
                      <a:r>
                        <a:rPr lang="en-GB" sz="900" dirty="0">
                          <a:effectLst/>
                        </a:rPr>
                        <a:t>To work collaboratively to plan and create a sculpture</a:t>
                      </a:r>
                      <a:endParaRPr lang="en-GB" sz="1000" dirty="0">
                        <a:effectLst/>
                      </a:endParaRPr>
                    </a:p>
                    <a:p>
                      <a:pPr marL="342900" marR="0" lvl="0" indent="-342900" algn="ctr">
                        <a:lnSpc>
                          <a:spcPct val="107000"/>
                        </a:lnSpc>
                        <a:spcBef>
                          <a:spcPts val="0"/>
                        </a:spcBef>
                        <a:spcAft>
                          <a:spcPts val="0"/>
                        </a:spcAft>
                        <a:buFont typeface="+mj-lt"/>
                        <a:buAutoNum type="arabicPeriod"/>
                      </a:pPr>
                      <a:r>
                        <a:rPr lang="en-GB" sz="900" dirty="0">
                          <a:effectLst/>
                        </a:rPr>
                        <a:t>To apply painting skills when working in 3D</a:t>
                      </a:r>
                      <a:endParaRPr lang="en-GB" sz="1000" dirty="0">
                        <a:effectLst/>
                        <a:latin typeface="Calibri" charset="0"/>
                        <a:ea typeface="Calibri" charset="0"/>
                        <a:cs typeface="Times New Roman" charset="0"/>
                      </a:endParaRPr>
                    </a:p>
                  </a:txBody>
                  <a:tcPr marL="36770" marR="36770" marT="0" marB="0"/>
                </a:tc>
                <a:tc>
                  <a:txBody>
                    <a:bodyPr/>
                    <a:lstStyle/>
                    <a:p>
                      <a:pPr marL="0" marR="0" algn="ctr">
                        <a:lnSpc>
                          <a:spcPct val="107000"/>
                        </a:lnSpc>
                        <a:spcBef>
                          <a:spcPts val="0"/>
                        </a:spcBef>
                        <a:spcAft>
                          <a:spcPts val="0"/>
                        </a:spcAft>
                      </a:pPr>
                      <a:r>
                        <a:rPr lang="en-GB" sz="900" dirty="0">
                          <a:effectLst/>
                        </a:rPr>
                        <a:t> </a:t>
                      </a:r>
                      <a:endParaRPr lang="en-GB" sz="1000" dirty="0">
                        <a:effectLst/>
                        <a:latin typeface="Calibri" charset="0"/>
                        <a:ea typeface="Calibri" charset="0"/>
                        <a:cs typeface="Times New Roman" charset="0"/>
                      </a:endParaRPr>
                    </a:p>
                  </a:txBody>
                  <a:tcPr marL="36770" marR="36770" marT="0" marB="0"/>
                </a:tc>
                <a:tc>
                  <a:txBody>
                    <a:bodyPr/>
                    <a:lstStyle/>
                    <a:p>
                      <a:pPr marL="0" marR="0" algn="ctr">
                        <a:lnSpc>
                          <a:spcPct val="107000"/>
                        </a:lnSpc>
                        <a:spcBef>
                          <a:spcPts val="0"/>
                        </a:spcBef>
                        <a:spcAft>
                          <a:spcPts val="0"/>
                        </a:spcAft>
                      </a:pPr>
                      <a:r>
                        <a:rPr lang="en-GB" sz="900" dirty="0">
                          <a:effectLst/>
                        </a:rPr>
                        <a:t>Craft: Woven wonders</a:t>
                      </a:r>
                      <a:endParaRPr lang="en-GB" sz="1000" dirty="0">
                        <a:effectLst/>
                      </a:endParaRPr>
                    </a:p>
                    <a:p>
                      <a:pPr marL="0" marR="0" algn="ctr">
                        <a:lnSpc>
                          <a:spcPct val="107000"/>
                        </a:lnSpc>
                        <a:spcBef>
                          <a:spcPts val="0"/>
                        </a:spcBef>
                        <a:spcAft>
                          <a:spcPts val="0"/>
                        </a:spcAft>
                      </a:pPr>
                      <a:r>
                        <a:rPr lang="en-GB" sz="900" dirty="0">
                          <a:effectLst/>
                        </a:rPr>
                        <a:t>(Lesson 1, 2 and/or 3)</a:t>
                      </a:r>
                      <a:endParaRPr lang="en-GB" sz="1000" dirty="0">
                        <a:effectLst/>
                        <a:latin typeface="Calibri" charset="0"/>
                        <a:ea typeface="Calibri" charset="0"/>
                        <a:cs typeface="Times New Roman" charset="0"/>
                      </a:endParaRPr>
                    </a:p>
                  </a:txBody>
                  <a:tcPr marL="36770" marR="36770" marT="0" marB="0"/>
                </a:tc>
              </a:tr>
            </a:tbl>
          </a:graphicData>
        </a:graphic>
      </p:graphicFrame>
    </p:spTree>
    <p:extLst>
      <p:ext uri="{BB962C8B-B14F-4D97-AF65-F5344CB8AC3E}">
        <p14:creationId xmlns:p14="http://schemas.microsoft.com/office/powerpoint/2010/main" val="389341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03999"/>
            <a:ext cx="8229600" cy="1143000"/>
          </a:xfrm>
        </p:spPr>
        <p:txBody>
          <a:bodyPr rtlCol="0">
            <a:normAutofit fontScale="90000"/>
          </a:bodyPr>
          <a:lstStyle/>
          <a:p>
            <a:pPr fontAlgn="auto">
              <a:spcAft>
                <a:spcPts val="0"/>
              </a:spcAft>
              <a:defRPr/>
            </a:pPr>
            <a:r>
              <a:rPr lang="en-US" dirty="0">
                <a:solidFill>
                  <a:schemeClr val="accent6">
                    <a:lumMod val="75000"/>
                  </a:schemeClr>
                </a:solidFill>
                <a:latin typeface="Gill Sans"/>
                <a:cs typeface="Gill Sans"/>
              </a:rPr>
              <a:t>Year 1 </a:t>
            </a:r>
            <a:r>
              <a:rPr lang="en-US" dirty="0" smtClean="0">
                <a:solidFill>
                  <a:schemeClr val="accent6">
                    <a:lumMod val="75000"/>
                  </a:schemeClr>
                </a:solidFill>
                <a:latin typeface="Gill Sans"/>
                <a:cs typeface="Gill Sans"/>
              </a:rPr>
              <a:t>Design and Technology Curriculum</a:t>
            </a:r>
            <a:endParaRPr lang="en-US" dirty="0">
              <a:solidFill>
                <a:schemeClr val="accent6">
                  <a:lumMod val="75000"/>
                </a:schemeClr>
              </a:solidFill>
              <a:latin typeface="Gill Sans"/>
              <a:cs typeface="Gill Sans"/>
            </a:endParaRPr>
          </a:p>
        </p:txBody>
      </p:sp>
      <p:pic>
        <p:nvPicPr>
          <p:cNvPr id="8194" name="Picture 2" descr="oodlands Primary School - Year 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7897" y="103999"/>
            <a:ext cx="1345474" cy="39467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 2"/>
          <p:cNvGraphicFramePr>
            <a:graphicFrameLocks noGrp="1"/>
          </p:cNvGraphicFramePr>
          <p:nvPr>
            <p:extLst>
              <p:ext uri="{D42A27DB-BD31-4B8C-83A1-F6EECF244321}">
                <p14:modId xmlns:p14="http://schemas.microsoft.com/office/powerpoint/2010/main" val="2035485523"/>
              </p:ext>
            </p:extLst>
          </p:nvPr>
        </p:nvGraphicFramePr>
        <p:xfrm>
          <a:off x="224935" y="1292215"/>
          <a:ext cx="8788436" cy="5020437"/>
        </p:xfrm>
        <a:graphic>
          <a:graphicData uri="http://schemas.openxmlformats.org/drawingml/2006/table">
            <a:tbl>
              <a:tblPr firstRow="1" firstCol="1" bandRow="1">
                <a:tableStyleId>{5C22544A-7EE6-4342-B048-85BDC9FD1C3A}</a:tableStyleId>
              </a:tblPr>
              <a:tblGrid>
                <a:gridCol w="476901"/>
                <a:gridCol w="678862"/>
                <a:gridCol w="1888933"/>
                <a:gridCol w="480861"/>
                <a:gridCol w="1938152"/>
                <a:gridCol w="708279"/>
                <a:gridCol w="1823876"/>
                <a:gridCol w="792572"/>
              </a:tblGrid>
              <a:tr h="1215854">
                <a:tc>
                  <a:txBody>
                    <a:bodyPr/>
                    <a:lstStyle/>
                    <a:p>
                      <a:pPr marL="0" marR="0" indent="0" algn="ctr" defTabSz="457200" rtl="0" eaLnBrk="1" fontAlgn="auto" latinLnBrk="0" hangingPunct="1">
                        <a:lnSpc>
                          <a:spcPct val="107000"/>
                        </a:lnSpc>
                        <a:spcBef>
                          <a:spcPts val="0"/>
                        </a:spcBef>
                        <a:spcAft>
                          <a:spcPts val="0"/>
                        </a:spcAft>
                        <a:buClrTx/>
                        <a:buSzTx/>
                        <a:buFontTx/>
                        <a:buNone/>
                        <a:tabLst/>
                        <a:defRPr/>
                      </a:pPr>
                      <a:r>
                        <a:rPr lang="en-GB" sz="1200" dirty="0" smtClean="0">
                          <a:effectLst/>
                        </a:rPr>
                        <a:t>Design and Technology Long Term Plan</a:t>
                      </a:r>
                      <a:endParaRPr lang="en-GB" sz="1050" dirty="0" smtClean="0">
                        <a:effectLst/>
                      </a:endParaRPr>
                    </a:p>
                    <a:p>
                      <a:pPr marL="0" marR="0" algn="ctr">
                        <a:lnSpc>
                          <a:spcPct val="107000"/>
                        </a:lnSpc>
                        <a:spcBef>
                          <a:spcPts val="0"/>
                        </a:spcBef>
                        <a:spcAft>
                          <a:spcPts val="0"/>
                        </a:spcAft>
                      </a:pPr>
                      <a:endParaRPr lang="en-GB" sz="1050" dirty="0">
                        <a:effectLst/>
                        <a:latin typeface="Calibri" charset="0"/>
                        <a:ea typeface="Calibri" charset="0"/>
                        <a:cs typeface="Calibri" charset="0"/>
                      </a:endParaRPr>
                    </a:p>
                  </a:txBody>
                  <a:tcPr marL="43551" marR="43551" marT="0" marB="0"/>
                </a:tc>
                <a:tc>
                  <a:txBody>
                    <a:bodyPr/>
                    <a:lstStyle/>
                    <a:p>
                      <a:pPr marL="0" marR="0" algn="ctr">
                        <a:lnSpc>
                          <a:spcPct val="107000"/>
                        </a:lnSpc>
                        <a:spcBef>
                          <a:spcPts val="0"/>
                        </a:spcBef>
                        <a:spcAft>
                          <a:spcPts val="0"/>
                        </a:spcAft>
                      </a:pPr>
                      <a:r>
                        <a:rPr lang="en-GB" sz="1050" dirty="0">
                          <a:effectLst/>
                        </a:rPr>
                        <a:t>Autumn 1</a:t>
                      </a:r>
                      <a:endParaRPr lang="en-GB" sz="1100" dirty="0">
                        <a:effectLst/>
                        <a:latin typeface="Calibri" charset="0"/>
                        <a:ea typeface="Calibri" charset="0"/>
                        <a:cs typeface="Times New Roman" charset="0"/>
                      </a:endParaRPr>
                    </a:p>
                  </a:txBody>
                  <a:tcPr marL="43551" marR="43551" marT="0" marB="0"/>
                </a:tc>
                <a:tc>
                  <a:txBody>
                    <a:bodyPr/>
                    <a:lstStyle/>
                    <a:p>
                      <a:pPr marL="0" marR="0" algn="ctr">
                        <a:lnSpc>
                          <a:spcPct val="107000"/>
                        </a:lnSpc>
                        <a:spcBef>
                          <a:spcPts val="0"/>
                        </a:spcBef>
                        <a:spcAft>
                          <a:spcPts val="800"/>
                        </a:spcAft>
                      </a:pPr>
                      <a:r>
                        <a:rPr lang="en-GB" sz="1050" dirty="0" smtClean="0">
                          <a:effectLst/>
                        </a:rPr>
                        <a:t>Autumn </a:t>
                      </a:r>
                      <a:r>
                        <a:rPr lang="en-GB" sz="1050" dirty="0">
                          <a:effectLst/>
                        </a:rPr>
                        <a:t>2</a:t>
                      </a:r>
                      <a:r>
                        <a:rPr lang="en-GB" sz="1100" dirty="0">
                          <a:effectLst/>
                        </a:rPr>
                        <a:t> </a:t>
                      </a:r>
                      <a:endParaRPr lang="en-GB" sz="1100" dirty="0">
                        <a:effectLst/>
                        <a:latin typeface="Calibri" charset="0"/>
                      </a:endParaRPr>
                    </a:p>
                  </a:txBody>
                  <a:tcPr marL="43551" marR="43551" marT="0" marB="0"/>
                </a:tc>
                <a:tc>
                  <a:txBody>
                    <a:bodyPr/>
                    <a:lstStyle/>
                    <a:p>
                      <a:pPr marL="0" marR="0" algn="ctr">
                        <a:lnSpc>
                          <a:spcPct val="107000"/>
                        </a:lnSpc>
                        <a:spcBef>
                          <a:spcPts val="0"/>
                        </a:spcBef>
                        <a:spcAft>
                          <a:spcPts val="0"/>
                        </a:spcAft>
                      </a:pPr>
                      <a:r>
                        <a:rPr lang="en-GB" sz="1050">
                          <a:effectLst/>
                        </a:rPr>
                        <a:t>Spring 1</a:t>
                      </a:r>
                      <a:endParaRPr lang="en-GB" sz="1100">
                        <a:effectLst/>
                        <a:latin typeface="Calibri" charset="0"/>
                        <a:ea typeface="Calibri" charset="0"/>
                        <a:cs typeface="Times New Roman" charset="0"/>
                      </a:endParaRPr>
                    </a:p>
                  </a:txBody>
                  <a:tcPr marL="43551" marR="43551" marT="0" marB="0"/>
                </a:tc>
                <a:tc>
                  <a:txBody>
                    <a:bodyPr/>
                    <a:lstStyle/>
                    <a:p>
                      <a:pPr marL="0" marR="0" algn="ctr">
                        <a:lnSpc>
                          <a:spcPct val="107000"/>
                        </a:lnSpc>
                        <a:spcBef>
                          <a:spcPts val="0"/>
                        </a:spcBef>
                        <a:spcAft>
                          <a:spcPts val="0"/>
                        </a:spcAft>
                      </a:pPr>
                      <a:r>
                        <a:rPr lang="en-GB" sz="1050">
                          <a:effectLst/>
                        </a:rPr>
                        <a:t>Spring 2</a:t>
                      </a:r>
                      <a:endParaRPr lang="en-GB" sz="1100">
                        <a:effectLst/>
                        <a:latin typeface="Calibri" charset="0"/>
                        <a:ea typeface="Calibri" charset="0"/>
                        <a:cs typeface="Times New Roman" charset="0"/>
                      </a:endParaRPr>
                    </a:p>
                  </a:txBody>
                  <a:tcPr marL="43551" marR="43551" marT="0" marB="0"/>
                </a:tc>
                <a:tc>
                  <a:txBody>
                    <a:bodyPr/>
                    <a:lstStyle/>
                    <a:p>
                      <a:pPr marL="0" marR="0" algn="ctr">
                        <a:lnSpc>
                          <a:spcPct val="107000"/>
                        </a:lnSpc>
                        <a:spcBef>
                          <a:spcPts val="0"/>
                        </a:spcBef>
                        <a:spcAft>
                          <a:spcPts val="0"/>
                        </a:spcAft>
                      </a:pPr>
                      <a:r>
                        <a:rPr lang="en-GB" sz="1050">
                          <a:effectLst/>
                        </a:rPr>
                        <a:t>Summer 1</a:t>
                      </a:r>
                      <a:endParaRPr lang="en-GB" sz="1100">
                        <a:effectLst/>
                        <a:latin typeface="Calibri" charset="0"/>
                        <a:ea typeface="Calibri" charset="0"/>
                        <a:cs typeface="Times New Roman" charset="0"/>
                      </a:endParaRPr>
                    </a:p>
                  </a:txBody>
                  <a:tcPr marL="43551" marR="43551" marT="0" marB="0"/>
                </a:tc>
                <a:tc>
                  <a:txBody>
                    <a:bodyPr/>
                    <a:lstStyle/>
                    <a:p>
                      <a:pPr marL="0" marR="0" algn="ctr">
                        <a:lnSpc>
                          <a:spcPct val="107000"/>
                        </a:lnSpc>
                        <a:spcBef>
                          <a:spcPts val="0"/>
                        </a:spcBef>
                        <a:spcAft>
                          <a:spcPts val="0"/>
                        </a:spcAft>
                      </a:pPr>
                      <a:r>
                        <a:rPr lang="en-GB" sz="1050">
                          <a:effectLst/>
                        </a:rPr>
                        <a:t>Summer 2</a:t>
                      </a:r>
                      <a:endParaRPr lang="en-GB" sz="1100">
                        <a:effectLst/>
                        <a:latin typeface="Calibri" charset="0"/>
                        <a:ea typeface="Calibri" charset="0"/>
                        <a:cs typeface="Times New Roman" charset="0"/>
                      </a:endParaRPr>
                    </a:p>
                  </a:txBody>
                  <a:tcPr marL="43551" marR="43551" marT="0" marB="0"/>
                </a:tc>
                <a:tc>
                  <a:txBody>
                    <a:bodyPr/>
                    <a:lstStyle/>
                    <a:p>
                      <a:pPr marL="0" marR="0" algn="ctr">
                        <a:lnSpc>
                          <a:spcPct val="107000"/>
                        </a:lnSpc>
                        <a:spcBef>
                          <a:spcPts val="0"/>
                        </a:spcBef>
                        <a:spcAft>
                          <a:spcPts val="0"/>
                        </a:spcAft>
                      </a:pPr>
                      <a:r>
                        <a:rPr lang="en-GB" sz="1050">
                          <a:effectLst/>
                        </a:rPr>
                        <a:t>Additional Lessons</a:t>
                      </a:r>
                      <a:endParaRPr lang="en-GB" sz="1100">
                        <a:effectLst/>
                        <a:latin typeface="Calibri" charset="0"/>
                        <a:ea typeface="Calibri" charset="0"/>
                        <a:cs typeface="Times New Roman" charset="0"/>
                      </a:endParaRPr>
                    </a:p>
                  </a:txBody>
                  <a:tcPr marL="43551" marR="43551" marT="0" marB="0"/>
                </a:tc>
              </a:tr>
              <a:tr h="3322663">
                <a:tc>
                  <a:txBody>
                    <a:bodyPr/>
                    <a:lstStyle/>
                    <a:p>
                      <a:pPr marL="0" marR="0" algn="ctr">
                        <a:lnSpc>
                          <a:spcPct val="107000"/>
                        </a:lnSpc>
                        <a:spcBef>
                          <a:spcPts val="0"/>
                        </a:spcBef>
                        <a:spcAft>
                          <a:spcPts val="0"/>
                        </a:spcAft>
                      </a:pPr>
                      <a:r>
                        <a:rPr lang="en-GB" sz="1050" dirty="0">
                          <a:effectLst/>
                        </a:rPr>
                        <a:t>Year 1</a:t>
                      </a:r>
                      <a:endParaRPr lang="en-GB" sz="1100" dirty="0">
                        <a:effectLst/>
                        <a:latin typeface="Calibri" charset="0"/>
                        <a:ea typeface="Calibri" charset="0"/>
                        <a:cs typeface="Times New Roman" charset="0"/>
                      </a:endParaRPr>
                    </a:p>
                  </a:txBody>
                  <a:tcPr marL="43551" marR="43551" marT="0" marB="0"/>
                </a:tc>
                <a:tc>
                  <a:txBody>
                    <a:bodyPr/>
                    <a:lstStyle/>
                    <a:p>
                      <a:pPr marL="0" marR="0" algn="ctr">
                        <a:lnSpc>
                          <a:spcPct val="107000"/>
                        </a:lnSpc>
                        <a:spcBef>
                          <a:spcPts val="0"/>
                        </a:spcBef>
                        <a:spcAft>
                          <a:spcPts val="0"/>
                        </a:spcAft>
                      </a:pPr>
                      <a:r>
                        <a:rPr lang="en-GB" sz="1050">
                          <a:effectLst/>
                        </a:rPr>
                        <a:t> </a:t>
                      </a:r>
                      <a:endParaRPr lang="en-GB" sz="1100">
                        <a:effectLst/>
                        <a:latin typeface="Calibri" charset="0"/>
                        <a:ea typeface="Calibri" charset="0"/>
                        <a:cs typeface="Times New Roman" charset="0"/>
                      </a:endParaRPr>
                    </a:p>
                  </a:txBody>
                  <a:tcPr marL="43551" marR="43551" marT="0" marB="0"/>
                </a:tc>
                <a:tc>
                  <a:txBody>
                    <a:bodyPr/>
                    <a:lstStyle/>
                    <a:p>
                      <a:pPr marL="0" marR="0" algn="ctr">
                        <a:lnSpc>
                          <a:spcPct val="107000"/>
                        </a:lnSpc>
                        <a:spcBef>
                          <a:spcPts val="0"/>
                        </a:spcBef>
                        <a:spcAft>
                          <a:spcPts val="0"/>
                        </a:spcAft>
                      </a:pPr>
                      <a:r>
                        <a:rPr lang="en-GB" sz="1050" dirty="0">
                          <a:effectLst/>
                        </a:rPr>
                        <a:t>Structures: Constructing a windmill</a:t>
                      </a:r>
                      <a:endParaRPr lang="en-GB" sz="1100" dirty="0">
                        <a:effectLst/>
                      </a:endParaRPr>
                    </a:p>
                    <a:p>
                      <a:pPr marL="0" marR="0" algn="ctr">
                        <a:lnSpc>
                          <a:spcPct val="107000"/>
                        </a:lnSpc>
                        <a:spcBef>
                          <a:spcPts val="0"/>
                        </a:spcBef>
                        <a:spcAft>
                          <a:spcPts val="0"/>
                        </a:spcAft>
                      </a:pPr>
                      <a:r>
                        <a:rPr lang="en-GB" sz="1050" dirty="0">
                          <a:effectLst/>
                        </a:rPr>
                        <a:t>(4 lessons)</a:t>
                      </a:r>
                      <a:endParaRPr lang="en-GB" sz="1100" dirty="0">
                        <a:effectLst/>
                      </a:endParaRPr>
                    </a:p>
                    <a:p>
                      <a:pPr marL="0" marR="0" algn="ctr"/>
                      <a:r>
                        <a:rPr lang="en-GB" sz="1050" dirty="0">
                          <a:effectLst/>
                        </a:rPr>
                        <a:t>Designing, decorating and building a windmill for their mouse client to live in, developing an understanding of different types of wind mill, how they work and their key features. </a:t>
                      </a:r>
                      <a:endParaRPr lang="en-GB" sz="1100" dirty="0">
                        <a:effectLst/>
                      </a:endParaRPr>
                    </a:p>
                    <a:p>
                      <a:pPr marL="342900" marR="0" lvl="0" indent="-342900" algn="ctr">
                        <a:lnSpc>
                          <a:spcPct val="107000"/>
                        </a:lnSpc>
                        <a:spcBef>
                          <a:spcPts val="0"/>
                        </a:spcBef>
                        <a:spcAft>
                          <a:spcPts val="0"/>
                        </a:spcAft>
                        <a:buFont typeface="+mj-lt"/>
                        <a:buAutoNum type="arabicPeriod"/>
                      </a:pPr>
                      <a:r>
                        <a:rPr lang="en-GB" sz="1050" dirty="0">
                          <a:effectLst/>
                        </a:rPr>
                        <a:t>To include individual preferences and requirements in my design</a:t>
                      </a:r>
                      <a:endParaRPr lang="en-GB" sz="1100" dirty="0">
                        <a:effectLst/>
                      </a:endParaRPr>
                    </a:p>
                    <a:p>
                      <a:pPr marL="342900" marR="0" lvl="0" indent="-342900" algn="ctr">
                        <a:lnSpc>
                          <a:spcPct val="107000"/>
                        </a:lnSpc>
                        <a:spcBef>
                          <a:spcPts val="0"/>
                        </a:spcBef>
                        <a:spcAft>
                          <a:spcPts val="0"/>
                        </a:spcAft>
                        <a:buFont typeface="+mj-lt"/>
                        <a:buAutoNum type="arabicPeriod"/>
                      </a:pPr>
                      <a:r>
                        <a:rPr lang="en-GB" sz="1050" dirty="0">
                          <a:effectLst/>
                        </a:rPr>
                        <a:t>To make a stable structure</a:t>
                      </a:r>
                      <a:endParaRPr lang="en-GB" sz="1100" dirty="0">
                        <a:effectLst/>
                      </a:endParaRPr>
                    </a:p>
                    <a:p>
                      <a:pPr marL="342900" marR="0" lvl="0" indent="-342900" algn="ctr">
                        <a:lnSpc>
                          <a:spcPct val="107000"/>
                        </a:lnSpc>
                        <a:spcBef>
                          <a:spcPts val="0"/>
                        </a:spcBef>
                        <a:spcAft>
                          <a:spcPts val="0"/>
                        </a:spcAft>
                        <a:buFont typeface="+mj-lt"/>
                        <a:buAutoNum type="arabicPeriod"/>
                      </a:pPr>
                      <a:r>
                        <a:rPr lang="en-GB" sz="1050" dirty="0">
                          <a:effectLst/>
                        </a:rPr>
                        <a:t>To assembly the components of my structure</a:t>
                      </a:r>
                      <a:endParaRPr lang="en-GB" sz="1100" dirty="0">
                        <a:effectLst/>
                      </a:endParaRPr>
                    </a:p>
                    <a:p>
                      <a:pPr marL="342900" marR="0" lvl="0" indent="-342900" algn="ctr">
                        <a:lnSpc>
                          <a:spcPct val="107000"/>
                        </a:lnSpc>
                        <a:spcBef>
                          <a:spcPts val="0"/>
                        </a:spcBef>
                        <a:spcAft>
                          <a:spcPts val="0"/>
                        </a:spcAft>
                        <a:buFont typeface="+mj-lt"/>
                        <a:buAutoNum type="arabicPeriod"/>
                      </a:pPr>
                      <a:r>
                        <a:rPr lang="en-GB" sz="1050" dirty="0">
                          <a:effectLst/>
                        </a:rPr>
                        <a:t>To evaluate my project and adapt my design</a:t>
                      </a:r>
                      <a:endParaRPr lang="en-GB" sz="1100" dirty="0">
                        <a:effectLst/>
                        <a:latin typeface="Calibri" charset="0"/>
                        <a:ea typeface="Calibri" charset="0"/>
                        <a:cs typeface="Times New Roman" charset="0"/>
                      </a:endParaRPr>
                    </a:p>
                  </a:txBody>
                  <a:tcPr marL="43551" marR="43551" marT="0" marB="0"/>
                </a:tc>
                <a:tc>
                  <a:txBody>
                    <a:bodyPr/>
                    <a:lstStyle/>
                    <a:p>
                      <a:pPr marL="0" marR="0" algn="ctr">
                        <a:lnSpc>
                          <a:spcPct val="107000"/>
                        </a:lnSpc>
                        <a:spcBef>
                          <a:spcPts val="0"/>
                        </a:spcBef>
                        <a:spcAft>
                          <a:spcPts val="0"/>
                        </a:spcAft>
                      </a:pPr>
                      <a:r>
                        <a:rPr lang="en-GB" sz="1050" dirty="0">
                          <a:effectLst/>
                        </a:rPr>
                        <a:t> </a:t>
                      </a:r>
                      <a:endParaRPr lang="en-GB" sz="1100" dirty="0">
                        <a:effectLst/>
                        <a:latin typeface="Calibri" charset="0"/>
                        <a:ea typeface="Calibri" charset="0"/>
                        <a:cs typeface="Times New Roman" charset="0"/>
                      </a:endParaRPr>
                    </a:p>
                  </a:txBody>
                  <a:tcPr marL="43551" marR="43551" marT="0" marB="0"/>
                </a:tc>
                <a:tc>
                  <a:txBody>
                    <a:bodyPr/>
                    <a:lstStyle/>
                    <a:p>
                      <a:pPr marL="0" marR="0" algn="ctr">
                        <a:lnSpc>
                          <a:spcPct val="107000"/>
                        </a:lnSpc>
                        <a:spcBef>
                          <a:spcPts val="0"/>
                        </a:spcBef>
                        <a:spcAft>
                          <a:spcPts val="0"/>
                        </a:spcAft>
                      </a:pPr>
                      <a:r>
                        <a:rPr lang="en-GB" sz="1050" dirty="0">
                          <a:effectLst/>
                        </a:rPr>
                        <a:t>Textiles: Puppets</a:t>
                      </a:r>
                      <a:endParaRPr lang="en-GB" sz="1100" dirty="0">
                        <a:effectLst/>
                      </a:endParaRPr>
                    </a:p>
                    <a:p>
                      <a:pPr marL="0" marR="0" algn="ctr">
                        <a:lnSpc>
                          <a:spcPct val="107000"/>
                        </a:lnSpc>
                        <a:spcBef>
                          <a:spcPts val="0"/>
                        </a:spcBef>
                        <a:spcAft>
                          <a:spcPts val="0"/>
                        </a:spcAft>
                      </a:pPr>
                      <a:r>
                        <a:rPr lang="en-GB" sz="1050" dirty="0">
                          <a:effectLst/>
                        </a:rPr>
                        <a:t>(4 lessons)</a:t>
                      </a:r>
                      <a:endParaRPr lang="en-GB" sz="1100" dirty="0">
                        <a:effectLst/>
                      </a:endParaRPr>
                    </a:p>
                    <a:p>
                      <a:pPr marL="0" marR="0" algn="ctr"/>
                      <a:r>
                        <a:rPr lang="en-GB" sz="1050" dirty="0">
                          <a:effectLst/>
                        </a:rPr>
                        <a:t>Exploring different ways of joining fabrics before creating their own hand puppets based upon characters from a well-known fairy tale. Children work to develop their technical skills of cutting, gluing, stapling and pinning. </a:t>
                      </a:r>
                      <a:endParaRPr lang="en-GB" sz="1100" dirty="0">
                        <a:effectLst/>
                      </a:endParaRPr>
                    </a:p>
                    <a:p>
                      <a:pPr marL="342900" marR="0" lvl="0" indent="-342900" algn="ctr">
                        <a:lnSpc>
                          <a:spcPct val="107000"/>
                        </a:lnSpc>
                        <a:spcBef>
                          <a:spcPts val="0"/>
                        </a:spcBef>
                        <a:spcAft>
                          <a:spcPts val="0"/>
                        </a:spcAft>
                        <a:buFont typeface="+mj-lt"/>
                        <a:buAutoNum type="arabicPeriod"/>
                      </a:pPr>
                      <a:r>
                        <a:rPr lang="en-GB" sz="1050" dirty="0">
                          <a:effectLst/>
                        </a:rPr>
                        <a:t>To join fabrics together using different methods</a:t>
                      </a:r>
                      <a:endParaRPr lang="en-GB" sz="1100" dirty="0">
                        <a:effectLst/>
                      </a:endParaRPr>
                    </a:p>
                    <a:p>
                      <a:pPr marL="342900" marR="0" lvl="0" indent="-342900" algn="ctr">
                        <a:lnSpc>
                          <a:spcPct val="107000"/>
                        </a:lnSpc>
                        <a:spcBef>
                          <a:spcPts val="0"/>
                        </a:spcBef>
                        <a:spcAft>
                          <a:spcPts val="0"/>
                        </a:spcAft>
                        <a:buFont typeface="+mj-lt"/>
                        <a:buAutoNum type="arabicPeriod"/>
                      </a:pPr>
                      <a:r>
                        <a:rPr lang="en-GB" sz="1050" dirty="0">
                          <a:effectLst/>
                        </a:rPr>
                        <a:t>To use a template to create my design</a:t>
                      </a:r>
                      <a:endParaRPr lang="en-GB" sz="1100" dirty="0">
                        <a:effectLst/>
                      </a:endParaRPr>
                    </a:p>
                    <a:p>
                      <a:pPr marL="342900" marR="0" lvl="0" indent="-342900" algn="ctr">
                        <a:lnSpc>
                          <a:spcPct val="107000"/>
                        </a:lnSpc>
                        <a:spcBef>
                          <a:spcPts val="0"/>
                        </a:spcBef>
                        <a:spcAft>
                          <a:spcPts val="0"/>
                        </a:spcAft>
                        <a:buFont typeface="+mj-lt"/>
                        <a:buAutoNum type="arabicPeriod"/>
                      </a:pPr>
                      <a:r>
                        <a:rPr lang="en-GB" sz="1050" dirty="0">
                          <a:effectLst/>
                        </a:rPr>
                        <a:t>To join two fabrics together accurately</a:t>
                      </a:r>
                      <a:endParaRPr lang="en-GB" sz="1100" dirty="0">
                        <a:effectLst/>
                      </a:endParaRPr>
                    </a:p>
                    <a:p>
                      <a:pPr marL="342900" marR="0" lvl="0" indent="-342900" algn="ctr">
                        <a:lnSpc>
                          <a:spcPct val="107000"/>
                        </a:lnSpc>
                        <a:spcBef>
                          <a:spcPts val="0"/>
                        </a:spcBef>
                        <a:spcAft>
                          <a:spcPts val="0"/>
                        </a:spcAft>
                        <a:buFont typeface="+mj-lt"/>
                        <a:buAutoNum type="arabicPeriod"/>
                      </a:pPr>
                      <a:r>
                        <a:rPr lang="en-GB" sz="1050" dirty="0">
                          <a:effectLst/>
                        </a:rPr>
                        <a:t>To embellish my design using joining methods</a:t>
                      </a:r>
                      <a:endParaRPr lang="en-GB" sz="1100" dirty="0">
                        <a:effectLst/>
                        <a:latin typeface="Calibri" charset="0"/>
                        <a:ea typeface="Calibri" charset="0"/>
                        <a:cs typeface="Times New Roman" charset="0"/>
                      </a:endParaRPr>
                    </a:p>
                  </a:txBody>
                  <a:tcPr marL="43551" marR="43551" marT="0" marB="0"/>
                </a:tc>
                <a:tc>
                  <a:txBody>
                    <a:bodyPr/>
                    <a:lstStyle/>
                    <a:p>
                      <a:pPr marL="0" marR="0" algn="ctr">
                        <a:lnSpc>
                          <a:spcPct val="107000"/>
                        </a:lnSpc>
                        <a:spcBef>
                          <a:spcPts val="0"/>
                        </a:spcBef>
                        <a:spcAft>
                          <a:spcPts val="0"/>
                        </a:spcAft>
                      </a:pPr>
                      <a:r>
                        <a:rPr lang="en-GB" sz="1050" dirty="0">
                          <a:effectLst/>
                        </a:rPr>
                        <a:t> </a:t>
                      </a:r>
                      <a:endParaRPr lang="en-GB" sz="1100" dirty="0">
                        <a:effectLst/>
                        <a:latin typeface="Calibri" charset="0"/>
                        <a:ea typeface="Calibri" charset="0"/>
                        <a:cs typeface="Times New Roman" charset="0"/>
                      </a:endParaRPr>
                    </a:p>
                  </a:txBody>
                  <a:tcPr marL="43551" marR="43551" marT="0" marB="0"/>
                </a:tc>
                <a:tc>
                  <a:txBody>
                    <a:bodyPr/>
                    <a:lstStyle/>
                    <a:p>
                      <a:pPr marL="0" marR="0" algn="ctr">
                        <a:lnSpc>
                          <a:spcPct val="107000"/>
                        </a:lnSpc>
                        <a:spcBef>
                          <a:spcPts val="0"/>
                        </a:spcBef>
                        <a:spcAft>
                          <a:spcPts val="0"/>
                        </a:spcAft>
                      </a:pPr>
                      <a:r>
                        <a:rPr lang="en-GB" sz="1050" dirty="0">
                          <a:effectLst/>
                        </a:rPr>
                        <a:t>Cooking and Nutrition: Fruit and vegetables</a:t>
                      </a:r>
                      <a:endParaRPr lang="en-GB" sz="1100" dirty="0">
                        <a:effectLst/>
                      </a:endParaRPr>
                    </a:p>
                    <a:p>
                      <a:pPr marL="0" marR="0" algn="ctr">
                        <a:lnSpc>
                          <a:spcPct val="107000"/>
                        </a:lnSpc>
                        <a:spcBef>
                          <a:spcPts val="0"/>
                        </a:spcBef>
                        <a:spcAft>
                          <a:spcPts val="0"/>
                        </a:spcAft>
                      </a:pPr>
                      <a:r>
                        <a:rPr lang="en-GB" sz="1050" dirty="0">
                          <a:effectLst/>
                        </a:rPr>
                        <a:t>(4 lessons)</a:t>
                      </a:r>
                      <a:endParaRPr lang="en-GB" sz="1100" dirty="0">
                        <a:effectLst/>
                      </a:endParaRPr>
                    </a:p>
                    <a:p>
                      <a:pPr marL="0" marR="0" algn="ctr"/>
                      <a:r>
                        <a:rPr lang="en-GB" sz="1050" dirty="0">
                          <a:effectLst/>
                        </a:rPr>
                        <a:t>Handling and exploring fruits and vegetables and learning how to identify which category they fall into, before undertaking taste testing to establish their chosen ingredients for the smoothie they will make a design packaging for. </a:t>
                      </a:r>
                      <a:endParaRPr lang="en-GB" sz="1100" dirty="0">
                        <a:effectLst/>
                      </a:endParaRPr>
                    </a:p>
                    <a:p>
                      <a:pPr marL="342900" marR="0" lvl="0" indent="-342900" algn="ctr">
                        <a:lnSpc>
                          <a:spcPct val="107000"/>
                        </a:lnSpc>
                        <a:spcBef>
                          <a:spcPts val="0"/>
                        </a:spcBef>
                        <a:spcAft>
                          <a:spcPts val="0"/>
                        </a:spcAft>
                        <a:buFont typeface="+mj-lt"/>
                        <a:buAutoNum type="arabicPeriod"/>
                      </a:pPr>
                      <a:r>
                        <a:rPr lang="en-GB" sz="1050" dirty="0">
                          <a:effectLst/>
                        </a:rPr>
                        <a:t>To identify if a food is a fruit or a vegetable</a:t>
                      </a:r>
                      <a:endParaRPr lang="en-GB" sz="1100" dirty="0">
                        <a:effectLst/>
                      </a:endParaRPr>
                    </a:p>
                    <a:p>
                      <a:pPr marL="342900" marR="0" lvl="0" indent="-342900" algn="ctr">
                        <a:lnSpc>
                          <a:spcPct val="107000"/>
                        </a:lnSpc>
                        <a:spcBef>
                          <a:spcPts val="0"/>
                        </a:spcBef>
                        <a:spcAft>
                          <a:spcPts val="0"/>
                        </a:spcAft>
                        <a:buFont typeface="+mj-lt"/>
                        <a:buAutoNum type="arabicPeriod"/>
                      </a:pPr>
                      <a:r>
                        <a:rPr lang="en-GB" sz="1050" dirty="0">
                          <a:effectLst/>
                        </a:rPr>
                        <a:t>To identify where plants grow and which parts we eat</a:t>
                      </a:r>
                      <a:endParaRPr lang="en-GB" sz="1100" dirty="0">
                        <a:effectLst/>
                      </a:endParaRPr>
                    </a:p>
                    <a:p>
                      <a:pPr marL="342900" marR="0" lvl="0" indent="-342900" algn="ctr">
                        <a:lnSpc>
                          <a:spcPct val="107000"/>
                        </a:lnSpc>
                        <a:spcBef>
                          <a:spcPts val="0"/>
                        </a:spcBef>
                        <a:spcAft>
                          <a:spcPts val="0"/>
                        </a:spcAft>
                        <a:buFont typeface="+mj-lt"/>
                        <a:buAutoNum type="arabicPeriod"/>
                      </a:pPr>
                      <a:r>
                        <a:rPr lang="en-GB" sz="1050" dirty="0">
                          <a:effectLst/>
                        </a:rPr>
                        <a:t>To taste and compare fruit and vegetables</a:t>
                      </a:r>
                      <a:endParaRPr lang="en-GB" sz="1100" dirty="0">
                        <a:effectLst/>
                      </a:endParaRPr>
                    </a:p>
                    <a:p>
                      <a:pPr marL="342900" marR="0" lvl="0" indent="-342900" algn="ctr">
                        <a:lnSpc>
                          <a:spcPct val="107000"/>
                        </a:lnSpc>
                        <a:spcBef>
                          <a:spcPts val="0"/>
                        </a:spcBef>
                        <a:spcAft>
                          <a:spcPts val="0"/>
                        </a:spcAft>
                        <a:buFont typeface="+mj-lt"/>
                        <a:buAutoNum type="arabicPeriod"/>
                      </a:pPr>
                      <a:r>
                        <a:rPr lang="en-GB" sz="1050" dirty="0">
                          <a:effectLst/>
                        </a:rPr>
                        <a:t>To make a fruit and vegetable smoothie</a:t>
                      </a:r>
                      <a:endParaRPr lang="en-GB" sz="1100" dirty="0">
                        <a:effectLst/>
                        <a:latin typeface="Calibri" charset="0"/>
                        <a:ea typeface="Calibri" charset="0"/>
                        <a:cs typeface="Times New Roman" charset="0"/>
                      </a:endParaRPr>
                    </a:p>
                  </a:txBody>
                  <a:tcPr marL="43551" marR="43551" marT="0" marB="0"/>
                </a:tc>
                <a:tc>
                  <a:txBody>
                    <a:bodyPr/>
                    <a:lstStyle/>
                    <a:p>
                      <a:pPr marL="0" marR="0" algn="ctr">
                        <a:lnSpc>
                          <a:spcPct val="107000"/>
                        </a:lnSpc>
                        <a:spcBef>
                          <a:spcPts val="0"/>
                        </a:spcBef>
                        <a:spcAft>
                          <a:spcPts val="0"/>
                        </a:spcAft>
                      </a:pPr>
                      <a:r>
                        <a:rPr lang="en-GB" sz="1050" dirty="0">
                          <a:effectLst/>
                        </a:rPr>
                        <a:t>Mechanisms: Making a moving story book</a:t>
                      </a:r>
                      <a:endParaRPr lang="en-GB" sz="1100" dirty="0">
                        <a:effectLst/>
                      </a:endParaRPr>
                    </a:p>
                    <a:p>
                      <a:pPr marL="0" marR="0" algn="ctr">
                        <a:lnSpc>
                          <a:spcPct val="107000"/>
                        </a:lnSpc>
                        <a:spcBef>
                          <a:spcPts val="0"/>
                        </a:spcBef>
                        <a:spcAft>
                          <a:spcPts val="0"/>
                        </a:spcAft>
                      </a:pPr>
                      <a:r>
                        <a:rPr lang="en-GB" sz="1050" dirty="0">
                          <a:effectLst/>
                        </a:rPr>
                        <a:t>(Lesson 1)</a:t>
                      </a:r>
                      <a:endParaRPr lang="en-GB" sz="1100" dirty="0">
                        <a:effectLst/>
                        <a:latin typeface="Calibri" charset="0"/>
                        <a:ea typeface="Calibri" charset="0"/>
                        <a:cs typeface="Times New Roman" charset="0"/>
                      </a:endParaRPr>
                    </a:p>
                  </a:txBody>
                  <a:tcPr marL="43551" marR="43551" marT="0" marB="0"/>
                </a:tc>
              </a:tr>
            </a:tbl>
          </a:graphicData>
        </a:graphic>
      </p:graphicFrame>
    </p:spTree>
    <p:extLst>
      <p:ext uri="{BB962C8B-B14F-4D97-AF65-F5344CB8AC3E}">
        <p14:creationId xmlns:p14="http://schemas.microsoft.com/office/powerpoint/2010/main" val="1297559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solidFill>
                  <a:srgbClr val="660066"/>
                </a:solidFill>
                <a:latin typeface="Gill Sans"/>
                <a:ea typeface="Gill Sans"/>
                <a:cs typeface="Gill Sans"/>
              </a:rPr>
              <a:t>Key Objectives</a:t>
            </a:r>
          </a:p>
        </p:txBody>
      </p:sp>
      <p:sp>
        <p:nvSpPr>
          <p:cNvPr id="21506" name="Content Placeholder 2"/>
          <p:cNvSpPr>
            <a:spLocks noGrp="1"/>
          </p:cNvSpPr>
          <p:nvPr>
            <p:ph idx="1"/>
          </p:nvPr>
        </p:nvSpPr>
        <p:spPr/>
        <p:txBody>
          <a:bodyPr/>
          <a:lstStyle/>
          <a:p>
            <a:pPr marL="0" indent="0">
              <a:buNone/>
            </a:pPr>
            <a:r>
              <a:rPr lang="en-GB" sz="2400" u="sng" dirty="0"/>
              <a:t>Maths</a:t>
            </a:r>
          </a:p>
          <a:p>
            <a:r>
              <a:rPr lang="en-GB" sz="2400" dirty="0" smtClean="0"/>
              <a:t>Shape and patterns</a:t>
            </a:r>
          </a:p>
          <a:p>
            <a:r>
              <a:rPr lang="en-GB" sz="2400" dirty="0" smtClean="0"/>
              <a:t>Numbers to 100 and beyond</a:t>
            </a:r>
          </a:p>
          <a:p>
            <a:r>
              <a:rPr lang="en-GB" sz="2400" dirty="0" smtClean="0"/>
              <a:t>Addition and subtraction</a:t>
            </a:r>
          </a:p>
          <a:p>
            <a:r>
              <a:rPr lang="en-GB" sz="2400" dirty="0" smtClean="0"/>
              <a:t>Telling the time</a:t>
            </a:r>
          </a:p>
          <a:p>
            <a:r>
              <a:rPr lang="en-GB" sz="2400" dirty="0" smtClean="0"/>
              <a:t>Fractions</a:t>
            </a:r>
          </a:p>
          <a:p>
            <a:r>
              <a:rPr lang="en-GB" sz="2400" dirty="0" smtClean="0"/>
              <a:t>Measurements; lengths, mass, capacity and volume</a:t>
            </a:r>
          </a:p>
          <a:p>
            <a:r>
              <a:rPr lang="en-GB" sz="2400" dirty="0" smtClean="0"/>
              <a:t>Money</a:t>
            </a:r>
          </a:p>
          <a:p>
            <a:r>
              <a:rPr lang="en-GB" sz="2400" dirty="0" smtClean="0"/>
              <a:t>Multiplication and division</a:t>
            </a:r>
            <a:endParaRPr lang="en-GB" sz="2400" dirty="0"/>
          </a:p>
        </p:txBody>
      </p:sp>
      <p:pic>
        <p:nvPicPr>
          <p:cNvPr id="9218" name="Picture 2" descr="ath clipart free image - Clipart Worl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8102" y="1175513"/>
            <a:ext cx="2993571" cy="3063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88094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solidFill>
                  <a:srgbClr val="660066"/>
                </a:solidFill>
                <a:latin typeface="Gill Sans"/>
                <a:ea typeface="Gill Sans"/>
                <a:cs typeface="Gill Sans"/>
              </a:rPr>
              <a:t>Key Objectives</a:t>
            </a:r>
          </a:p>
        </p:txBody>
      </p:sp>
      <p:sp>
        <p:nvSpPr>
          <p:cNvPr id="21506" name="Content Placeholder 2"/>
          <p:cNvSpPr>
            <a:spLocks noGrp="1"/>
          </p:cNvSpPr>
          <p:nvPr>
            <p:ph idx="1"/>
          </p:nvPr>
        </p:nvSpPr>
        <p:spPr/>
        <p:txBody>
          <a:bodyPr/>
          <a:lstStyle/>
          <a:p>
            <a:pPr marL="0" indent="0">
              <a:buNone/>
            </a:pPr>
            <a:r>
              <a:rPr lang="en-GB" sz="2400" u="sng" dirty="0"/>
              <a:t>Writing</a:t>
            </a:r>
            <a:r>
              <a:rPr lang="en-GB" sz="2400" dirty="0"/>
              <a:t> </a:t>
            </a:r>
          </a:p>
          <a:p>
            <a:r>
              <a:rPr lang="en-GB" sz="2400" dirty="0"/>
              <a:t>Write with capital letters, full stops, question marks and exclamation marks to demarcate sentences. </a:t>
            </a:r>
          </a:p>
          <a:p>
            <a:r>
              <a:rPr lang="en-GB" sz="2400" dirty="0"/>
              <a:t>Sequencing sentences to form short narratives.</a:t>
            </a:r>
          </a:p>
          <a:p>
            <a:r>
              <a:rPr lang="en-GB" sz="2400" dirty="0"/>
              <a:t>Re-reading what they have written to check that it makes sense.</a:t>
            </a:r>
          </a:p>
          <a:p>
            <a:r>
              <a:rPr lang="en-GB" sz="2400" dirty="0"/>
              <a:t>Spell words containing each of the 40+ phonemes already taught (phonetically plausible</a:t>
            </a:r>
            <a:r>
              <a:rPr lang="en-GB" sz="2400"/>
              <a:t>). </a:t>
            </a:r>
            <a:endParaRPr lang="en-GB" sz="2400" dirty="0" smtClean="0"/>
          </a:p>
        </p:txBody>
      </p:sp>
    </p:spTree>
    <p:extLst>
      <p:ext uri="{BB962C8B-B14F-4D97-AF65-F5344CB8AC3E}">
        <p14:creationId xmlns:p14="http://schemas.microsoft.com/office/powerpoint/2010/main" val="12974414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solidFill>
                  <a:srgbClr val="660066"/>
                </a:solidFill>
                <a:latin typeface="Gill Sans"/>
                <a:ea typeface="Gill Sans"/>
                <a:cs typeface="Gill Sans"/>
              </a:rPr>
              <a:t>Key Objectives</a:t>
            </a:r>
          </a:p>
        </p:txBody>
      </p:sp>
      <p:sp>
        <p:nvSpPr>
          <p:cNvPr id="21506" name="Content Placeholder 2"/>
          <p:cNvSpPr>
            <a:spLocks noGrp="1"/>
          </p:cNvSpPr>
          <p:nvPr>
            <p:ph idx="1"/>
          </p:nvPr>
        </p:nvSpPr>
        <p:spPr>
          <a:xfrm>
            <a:off x="457200" y="1182189"/>
            <a:ext cx="8229600" cy="4525963"/>
          </a:xfrm>
        </p:spPr>
        <p:txBody>
          <a:bodyPr/>
          <a:lstStyle/>
          <a:p>
            <a:pPr marL="0" indent="0">
              <a:buNone/>
            </a:pPr>
            <a:r>
              <a:rPr lang="en-GB" sz="2000" u="sng" dirty="0"/>
              <a:t>Phonics</a:t>
            </a:r>
          </a:p>
          <a:p>
            <a:r>
              <a:rPr lang="en-GB" sz="2000" dirty="0"/>
              <a:t>At St. Augustine’s we use the ‘Letters and Sounds – Little </a:t>
            </a:r>
            <a:r>
              <a:rPr lang="en-GB" sz="2000" dirty="0" err="1"/>
              <a:t>Wandle</a:t>
            </a:r>
            <a:r>
              <a:rPr lang="en-GB" sz="2000" dirty="0"/>
              <a:t>’ scheme of work to teach the children how to read and write. </a:t>
            </a:r>
          </a:p>
          <a:p>
            <a:r>
              <a:rPr lang="en-GB" sz="2000" dirty="0" smtClean="0"/>
              <a:t>Read </a:t>
            </a:r>
            <a:r>
              <a:rPr lang="en-GB" sz="2000" dirty="0"/>
              <a:t>accurately by blending sounds in unfamiliar words containing Grapheme-Phoneme Correspondences (GPCs) that have been taught. </a:t>
            </a:r>
          </a:p>
          <a:p>
            <a:r>
              <a:rPr lang="en-GB" sz="2000" dirty="0"/>
              <a:t>Read tricky words, noting unusual correspondences between spelling and sound and where these occur in the word. </a:t>
            </a:r>
          </a:p>
          <a:p>
            <a:pPr marL="0" indent="0">
              <a:buNone/>
            </a:pPr>
            <a:r>
              <a:rPr lang="en-GB" sz="2000" u="sng" dirty="0">
                <a:hlinkClick r:id="rId2"/>
              </a:rPr>
              <a:t>https://www.littlewandlelettersandsounds.org.uk/resources/my-letters-and-sounds</a:t>
            </a:r>
            <a:r>
              <a:rPr lang="en-GB" sz="2000" u="sng" dirty="0" smtClean="0">
                <a:hlinkClick r:id="rId2"/>
              </a:rPr>
              <a:t>/</a:t>
            </a:r>
            <a:r>
              <a:rPr lang="en-GB" sz="2000" u="sng" dirty="0" smtClean="0"/>
              <a:t> </a:t>
            </a:r>
            <a:endParaRPr lang="en-GB" sz="2000" u="sng" dirty="0"/>
          </a:p>
          <a:p>
            <a:pPr marL="0" indent="0">
              <a:buNone/>
            </a:pPr>
            <a:r>
              <a:rPr lang="en-GB" sz="2000" u="sng" dirty="0" smtClean="0"/>
              <a:t>Reading</a:t>
            </a:r>
            <a:endParaRPr lang="en-GB" sz="2000" u="sng" dirty="0"/>
          </a:p>
          <a:p>
            <a:r>
              <a:rPr lang="en-GB" sz="2000" dirty="0"/>
              <a:t>Develop pleasure in reading, becoming very familiar with key stories, fairy stories and traditional tales, retelling them and considering their particular characteristics</a:t>
            </a:r>
          </a:p>
          <a:p>
            <a:r>
              <a:rPr lang="en-GB" sz="2000" dirty="0"/>
              <a:t>Understand books by checking that the text makes sense to them as they read and correcting inaccurate reading</a:t>
            </a:r>
          </a:p>
        </p:txBody>
      </p:sp>
    </p:spTree>
    <p:extLst>
      <p:ext uri="{BB962C8B-B14F-4D97-AF65-F5344CB8AC3E}">
        <p14:creationId xmlns:p14="http://schemas.microsoft.com/office/powerpoint/2010/main" val="7713160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solidFill>
                  <a:srgbClr val="660066"/>
                </a:solidFill>
                <a:latin typeface="Gill Sans"/>
                <a:ea typeface="Gill Sans"/>
                <a:cs typeface="Gill Sans"/>
              </a:rPr>
              <a:t>A School That Loves Reading</a:t>
            </a:r>
          </a:p>
        </p:txBody>
      </p:sp>
      <p:sp>
        <p:nvSpPr>
          <p:cNvPr id="26626" name="Content Placeholder 2"/>
          <p:cNvSpPr>
            <a:spLocks noGrp="1"/>
          </p:cNvSpPr>
          <p:nvPr>
            <p:ph idx="1"/>
          </p:nvPr>
        </p:nvSpPr>
        <p:spPr/>
        <p:txBody>
          <a:bodyPr/>
          <a:lstStyle/>
          <a:p>
            <a:r>
              <a:rPr lang="en-GB" dirty="0"/>
              <a:t>Expectations</a:t>
            </a:r>
          </a:p>
          <a:p>
            <a:endParaRPr lang="en-GB" dirty="0"/>
          </a:p>
          <a:p>
            <a:r>
              <a:rPr lang="en-GB" dirty="0"/>
              <a:t>Home-School Reading</a:t>
            </a:r>
          </a:p>
          <a:p>
            <a:endParaRPr lang="en-GB" dirty="0"/>
          </a:p>
          <a:p>
            <a:r>
              <a:rPr lang="en-GB" dirty="0"/>
              <a:t>Class Library</a:t>
            </a:r>
          </a:p>
          <a:p>
            <a:endParaRPr lang="en-GB" dirty="0"/>
          </a:p>
          <a:p>
            <a:r>
              <a:rPr lang="en-GB" dirty="0"/>
              <a:t>School Library</a:t>
            </a:r>
          </a:p>
          <a:p>
            <a:endParaRPr lang="en-GB" dirty="0"/>
          </a:p>
        </p:txBody>
      </p:sp>
      <p:pic>
        <p:nvPicPr>
          <p:cNvPr id="4" name="Picture 4" descr="ANd9GcQc_-LvKKfRHUSixgWWX8BoC9tM_FPGa8cprApdveD06kBpC4jm">
            <a:hlinkClick r:id="rId2"/>
            <a:extLst>
              <a:ext uri="{FF2B5EF4-FFF2-40B4-BE49-F238E27FC236}">
                <a16:creationId xmlns="" xmlns:a16="http://schemas.microsoft.com/office/drawing/2014/main" id="{1DBF537E-9B2C-4641-B164-360AA4D415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2026" y="2212560"/>
            <a:ext cx="3739486" cy="3301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solidFill>
                  <a:srgbClr val="660066"/>
                </a:solidFill>
                <a:latin typeface="Gill Sans"/>
                <a:ea typeface="Gill Sans"/>
                <a:cs typeface="Gill Sans"/>
              </a:rPr>
              <a:t>Home-School Reading and Homework</a:t>
            </a:r>
          </a:p>
        </p:txBody>
      </p:sp>
      <p:sp>
        <p:nvSpPr>
          <p:cNvPr id="26626" name="Content Placeholder 2"/>
          <p:cNvSpPr>
            <a:spLocks noGrp="1"/>
          </p:cNvSpPr>
          <p:nvPr>
            <p:ph idx="1"/>
          </p:nvPr>
        </p:nvSpPr>
        <p:spPr>
          <a:xfrm>
            <a:off x="457200" y="1417638"/>
            <a:ext cx="8229600" cy="4708525"/>
          </a:xfrm>
        </p:spPr>
        <p:txBody>
          <a:bodyPr/>
          <a:lstStyle/>
          <a:p>
            <a:pPr marL="0" indent="0">
              <a:buNone/>
            </a:pPr>
            <a:r>
              <a:rPr lang="en-GB" sz="2000" u="sng" dirty="0"/>
              <a:t>Book Bags</a:t>
            </a:r>
          </a:p>
          <a:p>
            <a:r>
              <a:rPr lang="en-GB" sz="2000" dirty="0">
                <a:latin typeface="+mj-lt"/>
              </a:rPr>
              <a:t>Need to come to school every day with your child’s reading record and school story/reading books.</a:t>
            </a:r>
          </a:p>
          <a:p>
            <a:pPr marL="0" indent="0">
              <a:buNone/>
            </a:pPr>
            <a:r>
              <a:rPr lang="en-GB" sz="2000" u="sng" dirty="0"/>
              <a:t>Expectation</a:t>
            </a:r>
          </a:p>
          <a:p>
            <a:r>
              <a:rPr lang="en-GB" sz="2000" dirty="0"/>
              <a:t>To be reading at home for 10-15 minutes a day </a:t>
            </a:r>
          </a:p>
          <a:p>
            <a:pPr marL="0" indent="0">
              <a:buNone/>
            </a:pPr>
            <a:r>
              <a:rPr lang="en-GB" sz="2000" u="sng" dirty="0"/>
              <a:t>Books</a:t>
            </a:r>
          </a:p>
          <a:p>
            <a:r>
              <a:rPr lang="en-GB" sz="2000" dirty="0"/>
              <a:t>2</a:t>
            </a:r>
            <a:r>
              <a:rPr lang="en-GB" sz="2000" dirty="0" smtClean="0"/>
              <a:t> </a:t>
            </a:r>
            <a:r>
              <a:rPr lang="en-GB" sz="2000" dirty="0"/>
              <a:t>fully decodable </a:t>
            </a:r>
            <a:r>
              <a:rPr lang="en-GB" sz="2000" dirty="0" smtClean="0"/>
              <a:t>Big Cat Books</a:t>
            </a:r>
            <a:endParaRPr lang="en-GB" sz="2000" dirty="0"/>
          </a:p>
          <a:p>
            <a:r>
              <a:rPr lang="en-GB" sz="2000" dirty="0" smtClean="0"/>
              <a:t>1 or 2 book corner books</a:t>
            </a:r>
            <a:endParaRPr lang="en-GB" sz="2000" dirty="0"/>
          </a:p>
          <a:p>
            <a:r>
              <a:rPr lang="en-GB" sz="2000" dirty="0">
                <a:latin typeface="+mj-lt"/>
              </a:rPr>
              <a:t>Children will change their </a:t>
            </a:r>
            <a:r>
              <a:rPr lang="en-GB" sz="2000" dirty="0" smtClean="0">
                <a:latin typeface="+mj-lt"/>
              </a:rPr>
              <a:t>books once </a:t>
            </a:r>
            <a:r>
              <a:rPr lang="en-GB" sz="2000" dirty="0">
                <a:latin typeface="+mj-lt"/>
              </a:rPr>
              <a:t>a week (every Friday).</a:t>
            </a:r>
            <a:endParaRPr lang="en-GB" sz="2000" dirty="0"/>
          </a:p>
          <a:p>
            <a:pPr marL="0" indent="0">
              <a:buNone/>
            </a:pPr>
            <a:r>
              <a:rPr lang="en-GB" sz="2000" u="sng" dirty="0"/>
              <a:t>Home-School Reading diary</a:t>
            </a:r>
          </a:p>
          <a:p>
            <a:r>
              <a:rPr lang="en-GB" sz="2000" dirty="0"/>
              <a:t>Please listen to your child reading, or ensure that your child reads every day. Please log the book read daily in their Reading Record and write a comment weekly.</a:t>
            </a:r>
          </a:p>
        </p:txBody>
      </p:sp>
    </p:spTree>
    <p:extLst>
      <p:ext uri="{BB962C8B-B14F-4D97-AF65-F5344CB8AC3E}">
        <p14:creationId xmlns:p14="http://schemas.microsoft.com/office/powerpoint/2010/main" val="1892275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dirty="0">
                <a:solidFill>
                  <a:srgbClr val="FF0000"/>
                </a:solidFill>
                <a:latin typeface="Gill Sans"/>
                <a:ea typeface="Gill Sans"/>
                <a:cs typeface="Gill Sans"/>
              </a:rPr>
              <a:t>The Teaching Team</a:t>
            </a:r>
          </a:p>
        </p:txBody>
      </p:sp>
      <p:sp>
        <p:nvSpPr>
          <p:cNvPr id="15362" name="Content Placeholder 2"/>
          <p:cNvSpPr>
            <a:spLocks noGrp="1"/>
          </p:cNvSpPr>
          <p:nvPr>
            <p:ph sz="half" idx="1"/>
          </p:nvPr>
        </p:nvSpPr>
        <p:spPr/>
        <p:txBody>
          <a:bodyPr/>
          <a:lstStyle/>
          <a:p>
            <a:pPr marL="0" indent="0">
              <a:buFont typeface="Arial" charset="0"/>
              <a:buNone/>
            </a:pPr>
            <a:endParaRPr lang="en-US" dirty="0"/>
          </a:p>
          <a:p>
            <a:pPr marL="0" indent="0">
              <a:buFont typeface="Arial" charset="0"/>
              <a:buNone/>
            </a:pPr>
            <a:endParaRPr lang="en-US" dirty="0"/>
          </a:p>
          <a:p>
            <a:pPr marL="0" indent="0">
              <a:buFont typeface="Arial" charset="0"/>
              <a:buNone/>
            </a:pPr>
            <a:endParaRPr lang="en-US" dirty="0"/>
          </a:p>
        </p:txBody>
      </p:sp>
      <p:sp>
        <p:nvSpPr>
          <p:cNvPr id="15363" name="Content Placeholder 7"/>
          <p:cNvSpPr>
            <a:spLocks noGrp="1"/>
          </p:cNvSpPr>
          <p:nvPr>
            <p:ph sz="half" idx="2"/>
          </p:nvPr>
        </p:nvSpPr>
        <p:spPr>
          <a:xfrm>
            <a:off x="457200" y="1350746"/>
            <a:ext cx="7823752" cy="5245997"/>
          </a:xfrm>
        </p:spPr>
        <p:txBody>
          <a:bodyPr/>
          <a:lstStyle/>
          <a:p>
            <a:pPr marL="0" indent="0">
              <a:buFont typeface="Arial" charset="0"/>
              <a:buNone/>
            </a:pPr>
            <a:r>
              <a:rPr lang="en-US" dirty="0"/>
              <a:t>Class teacher: Miss </a:t>
            </a:r>
            <a:r>
              <a:rPr lang="en-US" dirty="0" smtClean="0"/>
              <a:t>Olivia Ludolf</a:t>
            </a:r>
            <a:endParaRPr lang="en-US" dirty="0"/>
          </a:p>
          <a:p>
            <a:pPr marL="0" indent="0">
              <a:buFont typeface="Arial" charset="0"/>
              <a:buNone/>
            </a:pPr>
            <a:endParaRPr lang="en-US" dirty="0"/>
          </a:p>
          <a:p>
            <a:pPr marL="0" indent="0">
              <a:buNone/>
            </a:pPr>
            <a:r>
              <a:rPr lang="en-US" dirty="0"/>
              <a:t>Classroom support: </a:t>
            </a:r>
            <a:endParaRPr lang="en-US" dirty="0" smtClean="0"/>
          </a:p>
          <a:p>
            <a:pPr marL="0" indent="0">
              <a:buNone/>
            </a:pPr>
            <a:r>
              <a:rPr lang="en-US" dirty="0" smtClean="0"/>
              <a:t>TA - </a:t>
            </a:r>
            <a:r>
              <a:rPr lang="en-US" dirty="0" err="1" smtClean="0"/>
              <a:t>Mrs</a:t>
            </a:r>
            <a:r>
              <a:rPr lang="en-US" dirty="0" smtClean="0"/>
              <a:t> </a:t>
            </a:r>
            <a:r>
              <a:rPr lang="en-US" dirty="0" err="1" smtClean="0"/>
              <a:t>Heroida</a:t>
            </a:r>
            <a:r>
              <a:rPr lang="en-US" dirty="0" smtClean="0"/>
              <a:t> </a:t>
            </a:r>
            <a:r>
              <a:rPr lang="en-US" dirty="0" err="1" smtClean="0"/>
              <a:t>Mahmutaj</a:t>
            </a:r>
            <a:r>
              <a:rPr lang="en-US" dirty="0" smtClean="0"/>
              <a:t> (Monday – Thursday) </a:t>
            </a:r>
            <a:endParaRPr lang="en-US" dirty="0" smtClean="0"/>
          </a:p>
          <a:p>
            <a:pPr marL="0" indent="0">
              <a:buNone/>
            </a:pPr>
            <a:r>
              <a:rPr lang="en-US" dirty="0" smtClean="0"/>
              <a:t>LSA – </a:t>
            </a:r>
            <a:r>
              <a:rPr lang="en-US" dirty="0" err="1" smtClean="0"/>
              <a:t>Ms</a:t>
            </a:r>
            <a:r>
              <a:rPr lang="en-US" dirty="0" smtClean="0"/>
              <a:t> Rashida</a:t>
            </a:r>
          </a:p>
          <a:p>
            <a:pPr marL="0" indent="0">
              <a:buNone/>
            </a:pPr>
            <a:endParaRPr lang="en-US" dirty="0"/>
          </a:p>
          <a:p>
            <a:pPr marL="0" indent="0">
              <a:buNone/>
            </a:pPr>
            <a:r>
              <a:rPr lang="en-US" dirty="0" smtClean="0"/>
              <a:t>Extra Support (afternoon only):</a:t>
            </a:r>
          </a:p>
          <a:p>
            <a:pPr marL="0" indent="0">
              <a:buNone/>
            </a:pPr>
            <a:r>
              <a:rPr lang="en-US" dirty="0" err="1" smtClean="0"/>
              <a:t>Ms</a:t>
            </a:r>
            <a:r>
              <a:rPr lang="en-US" dirty="0" smtClean="0"/>
              <a:t> Major (Monday and Thursday)</a:t>
            </a:r>
          </a:p>
          <a:p>
            <a:pPr marL="0" indent="0">
              <a:buNone/>
            </a:pPr>
            <a:r>
              <a:rPr lang="en-US" dirty="0" err="1" smtClean="0"/>
              <a:t>Ms</a:t>
            </a:r>
            <a:r>
              <a:rPr lang="en-US" dirty="0" smtClean="0"/>
              <a:t> Monica (Monday)</a:t>
            </a:r>
          </a:p>
          <a:p>
            <a:pPr marL="0" indent="0">
              <a:buNone/>
            </a:pPr>
            <a:r>
              <a:rPr lang="en-US" dirty="0" err="1" smtClean="0"/>
              <a:t>Ms</a:t>
            </a:r>
            <a:r>
              <a:rPr lang="en-US" dirty="0" smtClean="0"/>
              <a:t> </a:t>
            </a:r>
            <a:r>
              <a:rPr lang="en-US" dirty="0" err="1" smtClean="0"/>
              <a:t>Roda</a:t>
            </a:r>
            <a:r>
              <a:rPr lang="en-US" dirty="0" smtClean="0"/>
              <a:t> (Wednesday)</a:t>
            </a:r>
            <a:endParaRPr lang="en-US" dirty="0" smtClean="0"/>
          </a:p>
          <a:p>
            <a:pPr marL="0" indent="0">
              <a:buNone/>
            </a:pPr>
            <a:endParaRPr lang="en-US" dirty="0"/>
          </a:p>
          <a:p>
            <a:pPr marL="0" indent="0">
              <a:buFont typeface="Arial" charset="0"/>
              <a:buNone/>
            </a:pPr>
            <a:endParaRPr lang="en-US" dirty="0"/>
          </a:p>
          <a:p>
            <a:pPr marL="0" indent="0">
              <a:buFont typeface="Arial" charset="0"/>
              <a:buNone/>
            </a:pPr>
            <a:endParaRPr lang="en-US" dirty="0"/>
          </a:p>
          <a:p>
            <a:pPr marL="0" indent="0">
              <a:buFont typeface="Arial" charset="0"/>
              <a:buNone/>
            </a:pPr>
            <a:endParaRPr lang="en-US" dirty="0"/>
          </a:p>
          <a:p>
            <a:pPr marL="0" indent="0">
              <a:buFont typeface="Arial" charset="0"/>
              <a:buNone/>
            </a:pPr>
            <a:endParaRPr lang="en-US" dirty="0"/>
          </a:p>
          <a:p>
            <a:pPr marL="0" indent="0">
              <a:buFont typeface="Arial" charset="0"/>
              <a:buNone/>
            </a:pPr>
            <a:endParaRPr lang="en-US" dirty="0"/>
          </a:p>
          <a:p>
            <a:pPr marL="0" indent="0">
              <a:buFont typeface="Arial" charset="0"/>
              <a:buNone/>
            </a:pPr>
            <a:endParaRPr lang="en-US" dirty="0"/>
          </a:p>
        </p:txBody>
      </p:sp>
      <p:pic>
        <p:nvPicPr>
          <p:cNvPr id="5122" name="Picture 2" descr="ootball and Community Teamwork - Rensselaer City School Distric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40454" y="4895419"/>
            <a:ext cx="3403546" cy="196258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p:txBody>
          <a:bodyPr/>
          <a:lstStyle/>
          <a:p>
            <a:r>
              <a:rPr lang="en-US" dirty="0">
                <a:solidFill>
                  <a:srgbClr val="FF0000"/>
                </a:solidFill>
                <a:latin typeface="Gill Sans"/>
                <a:ea typeface="Gill Sans"/>
                <a:cs typeface="Gill Sans"/>
              </a:rPr>
              <a:t>Homework</a:t>
            </a:r>
          </a:p>
        </p:txBody>
      </p:sp>
      <p:sp>
        <p:nvSpPr>
          <p:cNvPr id="30723" name="Content Placeholder 2"/>
          <p:cNvSpPr>
            <a:spLocks noGrp="1"/>
          </p:cNvSpPr>
          <p:nvPr>
            <p:ph idx="4294967295"/>
          </p:nvPr>
        </p:nvSpPr>
        <p:spPr>
          <a:xfrm>
            <a:off x="357809" y="1600200"/>
            <a:ext cx="8328991" cy="4760843"/>
          </a:xfrm>
        </p:spPr>
        <p:txBody>
          <a:bodyPr/>
          <a:lstStyle/>
          <a:p>
            <a:pPr eaLnBrk="1" hangingPunct="1"/>
            <a:r>
              <a:rPr lang="en-GB" sz="2400" dirty="0">
                <a:solidFill>
                  <a:srgbClr val="0070C0"/>
                </a:solidFill>
                <a:latin typeface="Gill Sans"/>
                <a:ea typeface="Gill Sans"/>
                <a:cs typeface="Gill Sans"/>
              </a:rPr>
              <a:t>Reading: minimum of 10-15 minutes a day</a:t>
            </a:r>
          </a:p>
          <a:p>
            <a:pPr marL="0" indent="0" eaLnBrk="1" hangingPunct="1">
              <a:buNone/>
            </a:pPr>
            <a:endParaRPr lang="en-GB" sz="2400" dirty="0">
              <a:solidFill>
                <a:srgbClr val="0070C0"/>
              </a:solidFill>
              <a:latin typeface="Gill Sans"/>
              <a:ea typeface="Gill Sans"/>
              <a:cs typeface="Gill Sans"/>
            </a:endParaRPr>
          </a:p>
          <a:p>
            <a:pPr eaLnBrk="1" hangingPunct="1"/>
            <a:r>
              <a:rPr lang="en-GB" sz="2400" smtClean="0">
                <a:solidFill>
                  <a:srgbClr val="7030A0"/>
                </a:solidFill>
                <a:latin typeface="Gill Sans"/>
                <a:ea typeface="Gill Sans"/>
                <a:cs typeface="Gill Sans"/>
              </a:rPr>
              <a:t>Phonics/Spelling/English </a:t>
            </a:r>
            <a:r>
              <a:rPr lang="en-GB" sz="2400" dirty="0">
                <a:solidFill>
                  <a:srgbClr val="7030A0"/>
                </a:solidFill>
                <a:latin typeface="Gill Sans"/>
                <a:ea typeface="Gill Sans"/>
                <a:cs typeface="Gill Sans"/>
              </a:rPr>
              <a:t>and maths homework will be given out on Friday, to be returned the following Wednesday. Some homework will feed directly into the children’s class work, so must be completed on time.</a:t>
            </a:r>
          </a:p>
          <a:p>
            <a:pPr marL="0" indent="0" eaLnBrk="1" hangingPunct="1">
              <a:buNone/>
            </a:pPr>
            <a:endParaRPr lang="en-GB" sz="2400" dirty="0">
              <a:solidFill>
                <a:srgbClr val="7030A0"/>
              </a:solidFill>
              <a:latin typeface="Gill Sans"/>
              <a:ea typeface="Gill Sans"/>
              <a:cs typeface="Gill Sans"/>
            </a:endParaRPr>
          </a:p>
          <a:p>
            <a:r>
              <a:rPr lang="en-GB" sz="2400" dirty="0">
                <a:solidFill>
                  <a:srgbClr val="00B050"/>
                </a:solidFill>
                <a:latin typeface="Gill Sans"/>
                <a:ea typeface="Gill Sans"/>
                <a:cs typeface="Gill Sans"/>
              </a:rPr>
              <a:t>Home Learning Projects: at least once a term, there will be a longer piece of work involving research on an area associated with the topic, or with a whole school focus. Children will be given </a:t>
            </a:r>
            <a:r>
              <a:rPr lang="en-GB" sz="2400" dirty="0" smtClean="0">
                <a:solidFill>
                  <a:srgbClr val="00B050"/>
                </a:solidFill>
                <a:latin typeface="Gill Sans"/>
                <a:ea typeface="Gill Sans"/>
                <a:cs typeface="Gill Sans"/>
              </a:rPr>
              <a:t>2 or 3 weeks </a:t>
            </a:r>
            <a:r>
              <a:rPr lang="en-GB" sz="2400" dirty="0">
                <a:solidFill>
                  <a:srgbClr val="00B050"/>
                </a:solidFill>
                <a:latin typeface="Gill Sans"/>
                <a:ea typeface="Gill Sans"/>
                <a:cs typeface="Gill Sans"/>
              </a:rPr>
              <a:t>to plan and complete their project.</a:t>
            </a:r>
          </a:p>
          <a:p>
            <a:endParaRPr lang="en-GB" dirty="0">
              <a:latin typeface="Gill Sans"/>
              <a:ea typeface="Gill Sans"/>
              <a:cs typeface="Gill San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25"/>
            <a:ext cx="8229600" cy="1143000"/>
          </a:xfrm>
        </p:spPr>
        <p:txBody>
          <a:bodyPr/>
          <a:lstStyle/>
          <a:p>
            <a:r>
              <a:rPr lang="en-GB" dirty="0">
                <a:solidFill>
                  <a:srgbClr val="0070C0"/>
                </a:solidFill>
              </a:rPr>
              <a:t>Physical Education</a:t>
            </a:r>
          </a:p>
        </p:txBody>
      </p:sp>
      <p:sp>
        <p:nvSpPr>
          <p:cNvPr id="3" name="Content Placeholder 2"/>
          <p:cNvSpPr>
            <a:spLocks noGrp="1"/>
          </p:cNvSpPr>
          <p:nvPr>
            <p:ph idx="1"/>
          </p:nvPr>
        </p:nvSpPr>
        <p:spPr>
          <a:xfrm>
            <a:off x="457200" y="1031966"/>
            <a:ext cx="8229600" cy="5473337"/>
          </a:xfrm>
        </p:spPr>
        <p:txBody>
          <a:bodyPr/>
          <a:lstStyle/>
          <a:p>
            <a:pPr marL="0" indent="0" algn="ctr">
              <a:buNone/>
            </a:pPr>
            <a:r>
              <a:rPr lang="en-US" sz="2400" dirty="0">
                <a:solidFill>
                  <a:srgbClr val="00B050"/>
                </a:solidFill>
              </a:rPr>
              <a:t>PE lessons</a:t>
            </a:r>
          </a:p>
          <a:p>
            <a:pPr marL="0" indent="0" algn="ctr">
              <a:buNone/>
            </a:pPr>
            <a:r>
              <a:rPr lang="en-US" sz="2400" dirty="0" smtClean="0"/>
              <a:t>Tuesday </a:t>
            </a:r>
            <a:r>
              <a:rPr lang="en-US" sz="2400" dirty="0" smtClean="0"/>
              <a:t>and Thursday</a:t>
            </a:r>
            <a:endParaRPr lang="en-US" sz="2400" dirty="0">
              <a:solidFill>
                <a:srgbClr val="FF0000"/>
              </a:solidFill>
            </a:endParaRPr>
          </a:p>
          <a:p>
            <a:pPr marL="0" indent="0" algn="ctr">
              <a:buNone/>
            </a:pPr>
            <a:r>
              <a:rPr lang="en-US" sz="2400" dirty="0">
                <a:solidFill>
                  <a:srgbClr val="FF0000"/>
                </a:solidFill>
              </a:rPr>
              <a:t>PE kit:</a:t>
            </a:r>
          </a:p>
          <a:p>
            <a:pPr marL="0" indent="0" algn="ctr">
              <a:buNone/>
            </a:pPr>
            <a:r>
              <a:rPr lang="en-US" sz="2400" dirty="0"/>
              <a:t>The children need to wear their PE kits into school on both days and will wear them home. </a:t>
            </a:r>
          </a:p>
          <a:p>
            <a:pPr marL="0" indent="0" algn="ctr">
              <a:buNone/>
            </a:pPr>
            <a:r>
              <a:rPr lang="en-US" sz="2400" dirty="0"/>
              <a:t>For the PE kit, they </a:t>
            </a:r>
            <a:r>
              <a:rPr lang="en-US" sz="2400" dirty="0" smtClean="0"/>
              <a:t>will need:</a:t>
            </a:r>
          </a:p>
          <a:p>
            <a:pPr marL="0" indent="0" algn="ctr">
              <a:buNone/>
            </a:pPr>
            <a:r>
              <a:rPr lang="en-US" sz="2400" dirty="0" smtClean="0"/>
              <a:t> </a:t>
            </a:r>
            <a:r>
              <a:rPr lang="en-GB" sz="2400" dirty="0" smtClean="0">
                <a:solidFill>
                  <a:srgbClr val="FF0000"/>
                </a:solidFill>
              </a:rPr>
              <a:t>N</a:t>
            </a:r>
            <a:r>
              <a:rPr lang="en-GB" sz="2400" dirty="0" smtClean="0">
                <a:solidFill>
                  <a:srgbClr val="FF0000"/>
                </a:solidFill>
              </a:rPr>
              <a:t>avy </a:t>
            </a:r>
            <a:r>
              <a:rPr lang="en-GB" sz="2400" dirty="0">
                <a:solidFill>
                  <a:srgbClr val="FF0000"/>
                </a:solidFill>
              </a:rPr>
              <a:t>blue tracksuit bottoms (no stripes) or shorts (for summer </a:t>
            </a:r>
            <a:r>
              <a:rPr lang="en-GB" sz="2400" dirty="0" smtClean="0">
                <a:solidFill>
                  <a:srgbClr val="FF0000"/>
                </a:solidFill>
              </a:rPr>
              <a:t>term), </a:t>
            </a:r>
          </a:p>
          <a:p>
            <a:pPr marL="0" indent="0" algn="ctr">
              <a:buNone/>
            </a:pPr>
            <a:r>
              <a:rPr lang="en-GB" sz="2400" dirty="0" smtClean="0">
                <a:solidFill>
                  <a:srgbClr val="FF0000"/>
                </a:solidFill>
              </a:rPr>
              <a:t>White </a:t>
            </a:r>
            <a:r>
              <a:rPr lang="en-GB" sz="2400" dirty="0">
                <a:solidFill>
                  <a:srgbClr val="FF0000"/>
                </a:solidFill>
              </a:rPr>
              <a:t>polo shirt</a:t>
            </a:r>
          </a:p>
          <a:p>
            <a:pPr marL="0" indent="0" algn="ctr">
              <a:buNone/>
            </a:pPr>
            <a:r>
              <a:rPr lang="en-GB" sz="2400" dirty="0">
                <a:solidFill>
                  <a:srgbClr val="FF0000"/>
                </a:solidFill>
              </a:rPr>
              <a:t>Navy blue round neck jumper (only school logo allowed)</a:t>
            </a:r>
          </a:p>
          <a:p>
            <a:pPr marL="0" indent="0" algn="ctr">
              <a:buNone/>
            </a:pPr>
            <a:r>
              <a:rPr lang="en-GB" sz="2400" dirty="0">
                <a:solidFill>
                  <a:srgbClr val="FF0000"/>
                </a:solidFill>
              </a:rPr>
              <a:t>White or grey socks</a:t>
            </a:r>
          </a:p>
          <a:p>
            <a:pPr marL="0" indent="0" algn="ctr">
              <a:buNone/>
            </a:pPr>
            <a:r>
              <a:rPr lang="en-GB" sz="2400" dirty="0">
                <a:solidFill>
                  <a:srgbClr val="FF0000"/>
                </a:solidFill>
              </a:rPr>
              <a:t>All black trainers</a:t>
            </a:r>
            <a:endParaRPr lang="en-GB" sz="2400" dirty="0">
              <a:solidFill>
                <a:srgbClr val="FF0000"/>
              </a:solidFill>
            </a:endParaRPr>
          </a:p>
        </p:txBody>
      </p:sp>
      <p:pic>
        <p:nvPicPr>
          <p:cNvPr id="10242" name="Picture 2" descr="rograms - Carden Conservato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2058" y="0"/>
            <a:ext cx="2381250" cy="2381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12249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a:solidFill>
                  <a:srgbClr val="3366FF"/>
                </a:solidFill>
                <a:latin typeface="Gill Sans"/>
                <a:ea typeface="Gill Sans"/>
                <a:cs typeface="Gill Sans"/>
              </a:rPr>
              <a:t>Communication</a:t>
            </a:r>
          </a:p>
        </p:txBody>
      </p:sp>
      <p:sp>
        <p:nvSpPr>
          <p:cNvPr id="23554" name="Content Placeholder 2"/>
          <p:cNvSpPr>
            <a:spLocks noGrp="1"/>
          </p:cNvSpPr>
          <p:nvPr>
            <p:ph idx="1"/>
          </p:nvPr>
        </p:nvSpPr>
        <p:spPr>
          <a:xfrm>
            <a:off x="1619250" y="1600200"/>
            <a:ext cx="7067550" cy="3515139"/>
          </a:xfrm>
        </p:spPr>
        <p:txBody>
          <a:bodyPr/>
          <a:lstStyle/>
          <a:p>
            <a:r>
              <a:rPr lang="en-GB" dirty="0">
                <a:latin typeface="Gill Sans"/>
                <a:ea typeface="Gill Sans"/>
                <a:cs typeface="Gill Sans"/>
              </a:rPr>
              <a:t>Day-to-day</a:t>
            </a:r>
          </a:p>
          <a:p>
            <a:r>
              <a:rPr lang="en-GB" dirty="0" err="1">
                <a:latin typeface="Gill Sans"/>
                <a:ea typeface="Gill Sans"/>
                <a:cs typeface="Gill Sans"/>
              </a:rPr>
              <a:t>Parentmail</a:t>
            </a:r>
            <a:endParaRPr lang="en-GB" dirty="0">
              <a:latin typeface="Gill Sans"/>
              <a:ea typeface="Gill Sans"/>
              <a:cs typeface="Gill Sans"/>
            </a:endParaRPr>
          </a:p>
          <a:p>
            <a:r>
              <a:rPr lang="en-GB" dirty="0">
                <a:latin typeface="Gill Sans"/>
                <a:ea typeface="Gill Sans"/>
                <a:cs typeface="Gill Sans"/>
              </a:rPr>
              <a:t>School newsletter (fortnightly)</a:t>
            </a:r>
          </a:p>
          <a:p>
            <a:r>
              <a:rPr lang="en-GB" dirty="0">
                <a:latin typeface="Gill Sans"/>
                <a:ea typeface="Gill Sans"/>
                <a:cs typeface="Gill Sans"/>
              </a:rPr>
              <a:t>Website</a:t>
            </a:r>
          </a:p>
          <a:p>
            <a:r>
              <a:rPr lang="en-US" dirty="0">
                <a:latin typeface="Gill Sans"/>
                <a:ea typeface="Gill Sans"/>
                <a:cs typeface="Gill Sans"/>
              </a:rPr>
              <a:t>Half termly class news</a:t>
            </a:r>
            <a:r>
              <a:rPr lang="en-GB" dirty="0">
                <a:latin typeface="Gill Sans"/>
                <a:ea typeface="Gill Sans"/>
                <a:cs typeface="Gill Sans"/>
              </a:rPr>
              <a:t>letter</a:t>
            </a:r>
          </a:p>
          <a:p>
            <a:r>
              <a:rPr lang="en-GB" dirty="0">
                <a:latin typeface="Gill Sans"/>
                <a:ea typeface="Gill Sans"/>
                <a:cs typeface="Gill Sans"/>
              </a:rPr>
              <a:t>Parents’ Meetings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dirty="0">
                <a:solidFill>
                  <a:srgbClr val="008000"/>
                </a:solidFill>
                <a:latin typeface="Gill Sans"/>
                <a:ea typeface="Gill Sans"/>
                <a:cs typeface="Gill Sans"/>
              </a:rPr>
              <a:t>Trips</a:t>
            </a:r>
          </a:p>
        </p:txBody>
      </p:sp>
      <p:sp>
        <p:nvSpPr>
          <p:cNvPr id="28674" name="Content Placeholder 2"/>
          <p:cNvSpPr>
            <a:spLocks noGrp="1"/>
          </p:cNvSpPr>
          <p:nvPr>
            <p:ph idx="1"/>
          </p:nvPr>
        </p:nvSpPr>
        <p:spPr>
          <a:xfrm>
            <a:off x="457200" y="1600201"/>
            <a:ext cx="8229600" cy="3270738"/>
          </a:xfrm>
        </p:spPr>
        <p:txBody>
          <a:bodyPr/>
          <a:lstStyle/>
          <a:p>
            <a:r>
              <a:rPr lang="en-GB" dirty="0">
                <a:latin typeface="Gill Sans"/>
                <a:ea typeface="Gill Sans"/>
                <a:cs typeface="Gill Sans"/>
              </a:rPr>
              <a:t>Volunteers</a:t>
            </a:r>
          </a:p>
          <a:p>
            <a:pPr marL="0" indent="0">
              <a:buNone/>
            </a:pPr>
            <a:endParaRPr lang="en-GB" dirty="0">
              <a:latin typeface="Gill Sans"/>
              <a:ea typeface="Gill Sans"/>
              <a:cs typeface="Gill Sans"/>
            </a:endParaRPr>
          </a:p>
          <a:p>
            <a:r>
              <a:rPr lang="en-GB" dirty="0">
                <a:latin typeface="Gill Sans"/>
                <a:ea typeface="Gill Sans"/>
                <a:cs typeface="Gill Sans"/>
              </a:rPr>
              <a:t>Voluntary Payments</a:t>
            </a:r>
          </a:p>
          <a:p>
            <a:pPr marL="0" indent="0">
              <a:buNone/>
            </a:pPr>
            <a:endParaRPr lang="en-GB" dirty="0">
              <a:latin typeface="Gill Sans"/>
              <a:ea typeface="Gill Sans"/>
              <a:cs typeface="Gill Sans"/>
            </a:endParaRPr>
          </a:p>
          <a:p>
            <a:r>
              <a:rPr lang="en-GB" dirty="0">
                <a:latin typeface="Gill Sans"/>
                <a:ea typeface="Gill Sans"/>
                <a:cs typeface="Gill Sans"/>
              </a:rPr>
              <a:t>Coming up this term – Forest School</a:t>
            </a:r>
          </a:p>
          <a:p>
            <a:pPr marL="0" indent="0">
              <a:buNone/>
            </a:pPr>
            <a:r>
              <a:rPr lang="en-GB">
                <a:latin typeface="Gill Sans"/>
                <a:ea typeface="Gill Sans"/>
                <a:cs typeface="Gill Sans"/>
              </a:rPr>
              <a:t>More information will be given closer to the time about further class trips</a:t>
            </a:r>
          </a:p>
          <a:p>
            <a:endParaRPr lang="en-GB" dirty="0">
              <a:latin typeface="Gill Sans"/>
              <a:ea typeface="Gill Sans"/>
              <a:cs typeface="Gill Sans"/>
            </a:endParaRPr>
          </a:p>
          <a:p>
            <a:pPr marL="0" indent="0">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dirty="0">
                <a:solidFill>
                  <a:srgbClr val="008000"/>
                </a:solidFill>
                <a:latin typeface="Gill Sans"/>
                <a:ea typeface="Gill Sans"/>
                <a:cs typeface="Gill Sans"/>
              </a:rPr>
              <a:t>Equipment</a:t>
            </a:r>
          </a:p>
        </p:txBody>
      </p:sp>
      <p:sp>
        <p:nvSpPr>
          <p:cNvPr id="24578" name="Content Placeholder 2"/>
          <p:cNvSpPr>
            <a:spLocks noGrp="1"/>
          </p:cNvSpPr>
          <p:nvPr>
            <p:ph idx="1"/>
          </p:nvPr>
        </p:nvSpPr>
        <p:spPr>
          <a:xfrm>
            <a:off x="457200" y="1600200"/>
            <a:ext cx="8229600" cy="4686300"/>
          </a:xfrm>
        </p:spPr>
        <p:txBody>
          <a:bodyPr/>
          <a:lstStyle/>
          <a:p>
            <a:r>
              <a:rPr lang="en-GB" dirty="0">
                <a:latin typeface="Gill Sans"/>
                <a:ea typeface="Gill Sans"/>
                <a:cs typeface="Gill Sans"/>
              </a:rPr>
              <a:t>Medical equipment (if required, tell teacher)</a:t>
            </a:r>
          </a:p>
          <a:p>
            <a:r>
              <a:rPr lang="en-GB" dirty="0">
                <a:latin typeface="Gill Sans"/>
                <a:ea typeface="Gill Sans"/>
                <a:cs typeface="Gill Sans"/>
              </a:rPr>
              <a:t>Book </a:t>
            </a:r>
            <a:r>
              <a:rPr lang="en-GB" dirty="0" smtClean="0">
                <a:latin typeface="Gill Sans"/>
                <a:ea typeface="Gill Sans"/>
                <a:cs typeface="Gill Sans"/>
              </a:rPr>
              <a:t>Bag</a:t>
            </a:r>
          </a:p>
          <a:p>
            <a:r>
              <a:rPr lang="en-GB" dirty="0" smtClean="0">
                <a:latin typeface="Gill Sans"/>
                <a:ea typeface="Gill Sans"/>
                <a:cs typeface="Gill Sans"/>
              </a:rPr>
              <a:t>A filled water bottle</a:t>
            </a:r>
            <a:endParaRPr lang="en-GB" dirty="0">
              <a:latin typeface="Gill Sans"/>
              <a:ea typeface="Gill Sans"/>
              <a:cs typeface="Gill Sans"/>
            </a:endParaRPr>
          </a:p>
          <a:p>
            <a:r>
              <a:rPr lang="en-GB" dirty="0">
                <a:latin typeface="Gill Sans"/>
                <a:ea typeface="Gill Sans"/>
                <a:cs typeface="Gill Sans"/>
              </a:rPr>
              <a:t>PE Kit – wear to school on PE days</a:t>
            </a:r>
          </a:p>
          <a:p>
            <a:r>
              <a:rPr lang="en-GB" dirty="0">
                <a:latin typeface="Gill Sans"/>
                <a:ea typeface="Gill Sans"/>
                <a:cs typeface="Gill Sans"/>
              </a:rPr>
              <a:t>Lunch boxes (</a:t>
            </a:r>
            <a:r>
              <a:rPr lang="en-GB" dirty="0" smtClean="0">
                <a:latin typeface="Gill Sans"/>
                <a:ea typeface="Gill Sans"/>
                <a:cs typeface="Gill Sans"/>
              </a:rPr>
              <a:t>h</a:t>
            </a:r>
            <a:r>
              <a:rPr lang="en-GB" dirty="0" smtClean="0"/>
              <a:t>ealthy, nut and </a:t>
            </a:r>
            <a:r>
              <a:rPr lang="en-GB" dirty="0" err="1" smtClean="0"/>
              <a:t>kiwifree</a:t>
            </a:r>
            <a:r>
              <a:rPr lang="en-GB" dirty="0" smtClean="0"/>
              <a:t> </a:t>
            </a:r>
            <a:r>
              <a:rPr lang="en-GB" dirty="0"/>
              <a:t>policy)</a:t>
            </a:r>
            <a:r>
              <a:rPr lang="en-GB" dirty="0">
                <a:latin typeface="Gill Sans"/>
                <a:ea typeface="Gill Sans"/>
                <a:cs typeface="Gill Sans"/>
              </a:rPr>
              <a:t> </a:t>
            </a:r>
          </a:p>
          <a:p>
            <a:r>
              <a:rPr lang="en-GB" dirty="0">
                <a:latin typeface="Gill Sans"/>
                <a:ea typeface="Gill Sans"/>
                <a:cs typeface="Gill Sans"/>
              </a:rPr>
              <a:t>A filled water bottle </a:t>
            </a:r>
          </a:p>
          <a:p>
            <a:r>
              <a:rPr lang="en-GB" dirty="0">
                <a:latin typeface="Gill Sans"/>
                <a:ea typeface="Gill Sans"/>
                <a:cs typeface="Gill Sans"/>
              </a:rPr>
              <a:t>Coat for wet play days</a:t>
            </a:r>
          </a:p>
          <a:p>
            <a:endParaRPr lang="en-GB" dirty="0">
              <a:latin typeface="Gill Sans"/>
              <a:ea typeface="Gill Sans"/>
              <a:cs typeface="Gill Sans"/>
            </a:endParaRPr>
          </a:p>
          <a:p>
            <a:pPr marL="0" indent="0">
              <a:buNone/>
            </a:pPr>
            <a:r>
              <a:rPr lang="en-GB" b="1" dirty="0">
                <a:latin typeface="Gill Sans"/>
                <a:ea typeface="Gill Sans"/>
                <a:cs typeface="Gill Sans"/>
              </a:rPr>
              <a:t>Please check all items are named.</a:t>
            </a:r>
          </a:p>
          <a:p>
            <a:endParaRPr lang="en-GB" dirty="0">
              <a:latin typeface="Gill Sans"/>
              <a:ea typeface="Gill Sans"/>
              <a:cs typeface="Gill Sans"/>
            </a:endParaRPr>
          </a:p>
          <a:p>
            <a:endParaRPr lang="en-GB" dirty="0">
              <a:latin typeface="Gill Sans"/>
              <a:ea typeface="Gill Sans"/>
              <a:cs typeface="Gill Sans"/>
            </a:endParaRPr>
          </a:p>
          <a:p>
            <a:endParaRPr lang="en-US" dirty="0"/>
          </a:p>
        </p:txBody>
      </p:sp>
    </p:spTree>
    <p:extLst>
      <p:ext uri="{BB962C8B-B14F-4D97-AF65-F5344CB8AC3E}">
        <p14:creationId xmlns:p14="http://schemas.microsoft.com/office/powerpoint/2010/main" val="4249379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7EB2F77E-97A6-4691-8703-D799A4DA28B1}"/>
              </a:ext>
            </a:extLst>
          </p:cNvPr>
          <p:cNvSpPr txBox="1">
            <a:spLocks/>
          </p:cNvSpPr>
          <p:nvPr/>
        </p:nvSpPr>
        <p:spPr bwMode="auto">
          <a:xfrm>
            <a:off x="457199" y="352393"/>
            <a:ext cx="800877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r>
              <a:rPr lang="en-GB" dirty="0">
                <a:solidFill>
                  <a:srgbClr val="0070C0"/>
                </a:solidFill>
              </a:rPr>
              <a:t>School uniform</a:t>
            </a:r>
          </a:p>
        </p:txBody>
      </p:sp>
      <p:sp>
        <p:nvSpPr>
          <p:cNvPr id="5" name="Content Placeholder 2">
            <a:extLst>
              <a:ext uri="{FF2B5EF4-FFF2-40B4-BE49-F238E27FC236}">
                <a16:creationId xmlns:a16="http://schemas.microsoft.com/office/drawing/2014/main" xmlns="" id="{6C4A4746-8924-46A5-8C35-B183ED7DB99E}"/>
              </a:ext>
            </a:extLst>
          </p:cNvPr>
          <p:cNvSpPr txBox="1">
            <a:spLocks/>
          </p:cNvSpPr>
          <p:nvPr/>
        </p:nvSpPr>
        <p:spPr bwMode="auto">
          <a:xfrm>
            <a:off x="346786" y="1370470"/>
            <a:ext cx="8229600" cy="525539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charset="0"/>
              <a:buNone/>
            </a:pPr>
            <a:r>
              <a:rPr lang="en-GB" sz="2500" dirty="0">
                <a:solidFill>
                  <a:srgbClr val="FF0000"/>
                </a:solidFill>
              </a:rPr>
              <a:t>White polo shirt</a:t>
            </a:r>
          </a:p>
          <a:p>
            <a:pPr marL="0" indent="0" algn="ctr">
              <a:buFont typeface="Arial" charset="0"/>
              <a:buNone/>
            </a:pPr>
            <a:r>
              <a:rPr lang="en-GB" sz="2500" dirty="0">
                <a:solidFill>
                  <a:srgbClr val="FF0000"/>
                </a:solidFill>
              </a:rPr>
              <a:t>Navy blue V neck jumper or cardigan</a:t>
            </a:r>
          </a:p>
          <a:p>
            <a:pPr marL="0" indent="0" algn="ctr">
              <a:buFont typeface="Arial" charset="0"/>
              <a:buNone/>
            </a:pPr>
            <a:r>
              <a:rPr lang="en-GB" sz="2500" dirty="0">
                <a:solidFill>
                  <a:srgbClr val="FF0000"/>
                </a:solidFill>
              </a:rPr>
              <a:t>Dark grey trousers, skirt or pinafore dress</a:t>
            </a:r>
          </a:p>
          <a:p>
            <a:pPr marL="0" indent="0" algn="ctr">
              <a:buFont typeface="Arial" charset="0"/>
              <a:buNone/>
            </a:pPr>
            <a:r>
              <a:rPr lang="en-GB" sz="2500" dirty="0">
                <a:solidFill>
                  <a:srgbClr val="FF0000"/>
                </a:solidFill>
              </a:rPr>
              <a:t>White or grey socks</a:t>
            </a:r>
          </a:p>
          <a:p>
            <a:pPr marL="0" indent="0" algn="ctr">
              <a:buFont typeface="Arial" charset="0"/>
              <a:buNone/>
            </a:pPr>
            <a:r>
              <a:rPr lang="en-GB" sz="2500" dirty="0">
                <a:solidFill>
                  <a:srgbClr val="FF0000"/>
                </a:solidFill>
              </a:rPr>
              <a:t>All black shoes/trainers (no logos)</a:t>
            </a:r>
          </a:p>
          <a:p>
            <a:pPr marL="0" indent="0" algn="ctr">
              <a:buFont typeface="Arial" charset="0"/>
              <a:buNone/>
            </a:pPr>
            <a:r>
              <a:rPr lang="en-GB" sz="2500" dirty="0">
                <a:solidFill>
                  <a:srgbClr val="FF0000"/>
                </a:solidFill>
              </a:rPr>
              <a:t>School bookbag or backpack</a:t>
            </a:r>
          </a:p>
          <a:p>
            <a:pPr marL="0" indent="0" algn="ctr">
              <a:buFont typeface="Arial" charset="0"/>
              <a:buNone/>
            </a:pPr>
            <a:endParaRPr lang="en-GB" sz="2500" dirty="0">
              <a:solidFill>
                <a:srgbClr val="FF0000"/>
              </a:solidFill>
            </a:endParaRPr>
          </a:p>
          <a:p>
            <a:pPr marL="0" indent="0" algn="ctr">
              <a:buFont typeface="Arial" charset="0"/>
              <a:buNone/>
            </a:pPr>
            <a:r>
              <a:rPr lang="en-GB" sz="2500" dirty="0"/>
              <a:t>The only jewellery that children are allowed to wear to school are stud earrings if they have pierced ears. Necklaces and bracelets are </a:t>
            </a:r>
            <a:r>
              <a:rPr lang="en-GB" sz="2500" u="sng" dirty="0"/>
              <a:t>not </a:t>
            </a:r>
            <a:r>
              <a:rPr lang="en-GB" sz="2500" dirty="0"/>
              <a:t>allowed.  </a:t>
            </a:r>
          </a:p>
          <a:p>
            <a:pPr marL="0" indent="0" algn="ctr">
              <a:buFont typeface="Arial" charset="0"/>
              <a:buNone/>
            </a:pPr>
            <a:endParaRPr lang="en-GB" sz="2500" dirty="0">
              <a:solidFill>
                <a:srgbClr val="FF0000"/>
              </a:solidFill>
            </a:endParaRPr>
          </a:p>
          <a:p>
            <a:pPr marL="0" indent="0" algn="ctr">
              <a:buFont typeface="Arial" charset="0"/>
              <a:buNone/>
            </a:pPr>
            <a:endParaRPr lang="en-GB" sz="2500" dirty="0">
              <a:solidFill>
                <a:srgbClr val="FF0000"/>
              </a:solidFill>
            </a:endParaRPr>
          </a:p>
          <a:p>
            <a:pPr marL="0" indent="0" algn="ctr">
              <a:buFont typeface="Arial" charset="0"/>
              <a:buNone/>
            </a:pPr>
            <a:endParaRPr lang="en-US" dirty="0">
              <a:solidFill>
                <a:srgbClr val="FF0000"/>
              </a:solidFill>
            </a:endParaRPr>
          </a:p>
          <a:p>
            <a:pPr marL="0" indent="0" algn="ctr">
              <a:buFont typeface="Arial" charset="0"/>
              <a:buNone/>
            </a:pPr>
            <a:endParaRPr lang="en-US" dirty="0"/>
          </a:p>
        </p:txBody>
      </p:sp>
    </p:spTree>
    <p:extLst>
      <p:ext uri="{BB962C8B-B14F-4D97-AF65-F5344CB8AC3E}">
        <p14:creationId xmlns:p14="http://schemas.microsoft.com/office/powerpoint/2010/main" val="13880523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dirty="0" smtClean="0">
                <a:solidFill>
                  <a:srgbClr val="3366FF"/>
                </a:solidFill>
                <a:latin typeface="Gill Sans"/>
                <a:ea typeface="Gill Sans"/>
                <a:cs typeface="Gill Sans"/>
              </a:rPr>
              <a:t>Extra</a:t>
            </a:r>
            <a:endParaRPr lang="en-US" dirty="0">
              <a:solidFill>
                <a:srgbClr val="3366FF"/>
              </a:solidFill>
              <a:latin typeface="Gill Sans"/>
              <a:ea typeface="Gill Sans"/>
              <a:cs typeface="Gill Sans"/>
            </a:endParaRPr>
          </a:p>
        </p:txBody>
      </p:sp>
      <p:sp>
        <p:nvSpPr>
          <p:cNvPr id="29698" name="Content Placeholder 2"/>
          <p:cNvSpPr>
            <a:spLocks noGrp="1"/>
          </p:cNvSpPr>
          <p:nvPr>
            <p:ph idx="1"/>
          </p:nvPr>
        </p:nvSpPr>
        <p:spPr/>
        <p:txBody>
          <a:bodyPr/>
          <a:lstStyle/>
          <a:p>
            <a:r>
              <a:rPr lang="en-GB" dirty="0"/>
              <a:t>Interventions</a:t>
            </a:r>
          </a:p>
          <a:p>
            <a:pPr marL="0" indent="0">
              <a:buNone/>
            </a:pPr>
            <a:r>
              <a:rPr lang="en-GB" dirty="0"/>
              <a:t> </a:t>
            </a:r>
          </a:p>
          <a:p>
            <a:r>
              <a:rPr lang="en-GB" dirty="0"/>
              <a:t>Birthday </a:t>
            </a:r>
            <a:r>
              <a:rPr lang="en-GB" dirty="0" smtClean="0"/>
              <a:t>celebrations (no sweets or cakes) donate a book to the class</a:t>
            </a:r>
            <a:endParaRPr lang="en-GB" dirty="0"/>
          </a:p>
          <a:p>
            <a:endParaRPr lang="en-GB" dirty="0"/>
          </a:p>
          <a:p>
            <a:endParaRPr lang="en-GB" dirty="0">
              <a:solidFill>
                <a:srgbClr val="7030A0"/>
              </a:solidFill>
            </a:endParaRPr>
          </a:p>
          <a:p>
            <a:endParaRPr lang="en-GB" dirty="0">
              <a:latin typeface="Gill Sans"/>
              <a:ea typeface="Gill Sans"/>
              <a:cs typeface="Gill Sans"/>
            </a:endParaRP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2197" y="733245"/>
            <a:ext cx="7424779" cy="2616101"/>
          </a:xfrm>
          <a:prstGeom prst="rect">
            <a:avLst/>
          </a:prstGeom>
          <a:noFill/>
        </p:spPr>
        <p:txBody>
          <a:bodyPr wrap="square" rtlCol="0">
            <a:spAutoFit/>
          </a:bodyPr>
          <a:lstStyle/>
          <a:p>
            <a:pPr algn="ctr"/>
            <a:r>
              <a:rPr lang="en-GB" sz="4400" dirty="0">
                <a:solidFill>
                  <a:srgbClr val="00B050"/>
                </a:solidFill>
                <a:latin typeface="+mj-lt"/>
              </a:rPr>
              <a:t>Accidents</a:t>
            </a:r>
            <a:endParaRPr lang="en-GB" sz="3600" u="sng" dirty="0">
              <a:latin typeface="+mj-lt"/>
            </a:endParaRPr>
          </a:p>
          <a:p>
            <a:pPr algn="ctr"/>
            <a:endParaRPr lang="en-GB" sz="2000" dirty="0">
              <a:latin typeface="+mj-lt"/>
            </a:endParaRPr>
          </a:p>
          <a:p>
            <a:pPr algn="ctr"/>
            <a:r>
              <a:rPr lang="en-GB" sz="2000" dirty="0">
                <a:latin typeface="+mj-lt"/>
              </a:rPr>
              <a:t>Please tell us about any accidents your child has had outside of school, especially if they have left a mark. We will inform you at the end of the day if your child has had an accident and injured themselves. If the injury is on the head, the office will phone you to inform you of what has happened.</a:t>
            </a:r>
          </a:p>
        </p:txBody>
      </p:sp>
      <p:pic>
        <p:nvPicPr>
          <p:cNvPr id="5" name="Picture 4" descr="Image result for first aid">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8463" y="3735305"/>
            <a:ext cx="2522501" cy="252250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5087635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dirty="0">
                <a:solidFill>
                  <a:srgbClr val="008000"/>
                </a:solidFill>
                <a:latin typeface="Gill Sans"/>
                <a:ea typeface="Gill Sans"/>
                <a:cs typeface="Gill Sans"/>
              </a:rPr>
              <a:t>Concerns and Meetings</a:t>
            </a:r>
          </a:p>
        </p:txBody>
      </p:sp>
      <p:sp>
        <p:nvSpPr>
          <p:cNvPr id="24578" name="Content Placeholder 2"/>
          <p:cNvSpPr>
            <a:spLocks noGrp="1"/>
          </p:cNvSpPr>
          <p:nvPr>
            <p:ph idx="1"/>
          </p:nvPr>
        </p:nvSpPr>
        <p:spPr>
          <a:xfrm>
            <a:off x="457200" y="1280160"/>
            <a:ext cx="8229600" cy="5006340"/>
          </a:xfrm>
        </p:spPr>
        <p:txBody>
          <a:bodyPr/>
          <a:lstStyle/>
          <a:p>
            <a:r>
              <a:rPr lang="en-GB" dirty="0"/>
              <a:t>Complaints procedure (see Complaints Policy on our website)</a:t>
            </a:r>
          </a:p>
          <a:p>
            <a:endParaRPr lang="en-GB" dirty="0">
              <a:latin typeface="Gill Sans"/>
              <a:ea typeface="Gill Sans"/>
              <a:cs typeface="Gill Sans"/>
            </a:endParaRPr>
          </a:p>
          <a:p>
            <a:r>
              <a:rPr lang="en-GB" dirty="0">
                <a:latin typeface="Gill Sans"/>
                <a:ea typeface="Gill Sans"/>
                <a:cs typeface="Gill Sans"/>
              </a:rPr>
              <a:t>If you would like to discuss something with </a:t>
            </a:r>
            <a:r>
              <a:rPr lang="en-GB" dirty="0" smtClean="0">
                <a:latin typeface="Gill Sans"/>
                <a:ea typeface="Gill Sans"/>
                <a:cs typeface="Gill Sans"/>
              </a:rPr>
              <a:t>me, </a:t>
            </a:r>
            <a:r>
              <a:rPr lang="en-GB" dirty="0">
                <a:latin typeface="Gill Sans"/>
                <a:ea typeface="Gill Sans"/>
                <a:cs typeface="Gill Sans"/>
              </a:rPr>
              <a:t>please contact the office to make an appointment </a:t>
            </a:r>
          </a:p>
          <a:p>
            <a:r>
              <a:rPr lang="en-GB" dirty="0">
                <a:latin typeface="Gill Sans"/>
                <a:ea typeface="Gill Sans"/>
                <a:cs typeface="Gill Sans"/>
              </a:rPr>
              <a:t>If you have any concerns please come to me</a:t>
            </a:r>
          </a:p>
          <a:p>
            <a:r>
              <a:rPr lang="en-GB" dirty="0">
                <a:latin typeface="Gill Sans"/>
                <a:ea typeface="Gill Sans"/>
                <a:cs typeface="Gill Sans"/>
              </a:rPr>
              <a:t>If these concerns have not been addressed, please then request a meeting with the phase </a:t>
            </a:r>
            <a:r>
              <a:rPr lang="en-GB" dirty="0" smtClean="0">
                <a:latin typeface="Gill Sans"/>
                <a:ea typeface="Gill Sans"/>
                <a:cs typeface="Gill Sans"/>
              </a:rPr>
              <a:t>leader</a:t>
            </a:r>
            <a:endParaRPr lang="en-GB" dirty="0">
              <a:latin typeface="Gill Sans"/>
              <a:ea typeface="Gill Sans"/>
              <a:cs typeface="Gill Sans"/>
            </a:endParaRPr>
          </a:p>
          <a:p>
            <a:endParaRPr lang="en-GB" dirty="0">
              <a:latin typeface="Gill Sans"/>
              <a:ea typeface="Gill Sans"/>
              <a:cs typeface="Gill Sans"/>
            </a:endParaRPr>
          </a:p>
          <a:p>
            <a:endParaRPr lang="en-US" dirty="0"/>
          </a:p>
        </p:txBody>
      </p:sp>
    </p:spTree>
    <p:extLst>
      <p:ext uri="{BB962C8B-B14F-4D97-AF65-F5344CB8AC3E}">
        <p14:creationId xmlns:p14="http://schemas.microsoft.com/office/powerpoint/2010/main" val="673872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a:solidFill>
                  <a:srgbClr val="FF0000"/>
                </a:solidFill>
                <a:latin typeface="Gill Sans"/>
                <a:ea typeface="Gill Sans"/>
                <a:cs typeface="Gill Sans"/>
              </a:rPr>
              <a:t>Support</a:t>
            </a:r>
          </a:p>
        </p:txBody>
      </p:sp>
      <p:sp>
        <p:nvSpPr>
          <p:cNvPr id="27650" name="Content Placeholder 2"/>
          <p:cNvSpPr>
            <a:spLocks noGrp="1"/>
          </p:cNvSpPr>
          <p:nvPr>
            <p:ph idx="1"/>
          </p:nvPr>
        </p:nvSpPr>
        <p:spPr/>
        <p:txBody>
          <a:bodyPr/>
          <a:lstStyle/>
          <a:p>
            <a:r>
              <a:rPr lang="en-GB" dirty="0">
                <a:latin typeface="Gill Sans"/>
                <a:ea typeface="Gill Sans"/>
                <a:cs typeface="Gill Sans"/>
              </a:rPr>
              <a:t>Phase Leader: Mrs Toussaint (Year 3 teacher) </a:t>
            </a:r>
          </a:p>
          <a:p>
            <a:endParaRPr lang="en-GB" dirty="0">
              <a:latin typeface="Gill Sans"/>
              <a:ea typeface="Gill Sans"/>
              <a:cs typeface="Gill Sans"/>
            </a:endParaRPr>
          </a:p>
          <a:p>
            <a:r>
              <a:rPr lang="en-GB" dirty="0">
                <a:latin typeface="Gill Sans"/>
                <a:ea typeface="Gill Sans"/>
                <a:cs typeface="Gill Sans"/>
              </a:rPr>
              <a:t>Inclusion/SEND: </a:t>
            </a:r>
            <a:r>
              <a:rPr lang="en-GB" dirty="0" err="1">
                <a:latin typeface="Gill Sans"/>
                <a:ea typeface="Gill Sans"/>
                <a:cs typeface="Gill Sans"/>
              </a:rPr>
              <a:t>Catrin</a:t>
            </a:r>
            <a:r>
              <a:rPr lang="en-GB" dirty="0">
                <a:latin typeface="Gill Sans"/>
                <a:ea typeface="Gill Sans"/>
                <a:cs typeface="Gill Sans"/>
              </a:rPr>
              <a:t> </a:t>
            </a:r>
            <a:r>
              <a:rPr lang="en-GB" dirty="0" err="1" smtClean="0">
                <a:latin typeface="Gill Sans"/>
                <a:ea typeface="Gill Sans"/>
                <a:cs typeface="Gill Sans"/>
              </a:rPr>
              <a:t>Cunnington</a:t>
            </a:r>
            <a:endParaRPr lang="en-GB" dirty="0" smtClean="0">
              <a:latin typeface="Gill Sans"/>
              <a:ea typeface="Gill Sans"/>
              <a:cs typeface="Gill Sans"/>
            </a:endParaRPr>
          </a:p>
          <a:p>
            <a:endParaRPr lang="en-GB" b="1" dirty="0">
              <a:latin typeface="Gill Sans"/>
              <a:ea typeface="Gill Sans"/>
              <a:cs typeface="Gill Sans"/>
            </a:endParaRPr>
          </a:p>
          <a:p>
            <a:endParaRPr lang="en-GB" b="1" dirty="0">
              <a:latin typeface="Gill Sans"/>
              <a:ea typeface="Gill Sans"/>
              <a:cs typeface="Gill Sans"/>
            </a:endParaRPr>
          </a:p>
          <a:p>
            <a:pPr marL="0" indent="0">
              <a:buNone/>
            </a:pPr>
            <a:endParaRPr lang="en-GB" dirty="0">
              <a:latin typeface="Gill Sans"/>
              <a:ea typeface="Gill Sans"/>
              <a:cs typeface="Gill Sans"/>
            </a:endParaRPr>
          </a:p>
        </p:txBody>
      </p:sp>
      <p:pic>
        <p:nvPicPr>
          <p:cNvPr id="6146" name="Picture 2" descr="8 Collection Of Teamwork Clipart Png - Part Of A T"/>
          <p:cNvPicPr>
            <a:picLocks noChangeAspect="1" noChangeArrowheads="1"/>
          </p:cNvPicPr>
          <p:nvPr/>
        </p:nvPicPr>
        <p:blipFill>
          <a:blip r:embed="rId2">
            <a:clrChange>
              <a:clrFrom>
                <a:srgbClr val="F6F6F6"/>
              </a:clrFrom>
              <a:clrTo>
                <a:srgbClr val="F6F6F6">
                  <a:alpha val="0"/>
                </a:srgbClr>
              </a:clrTo>
            </a:clrChange>
            <a:extLst>
              <a:ext uri="{28A0092B-C50C-407E-A947-70E740481C1C}">
                <a14:useLocalDpi xmlns:a14="http://schemas.microsoft.com/office/drawing/2010/main" val="0"/>
              </a:ext>
            </a:extLst>
          </a:blip>
          <a:srcRect/>
          <a:stretch>
            <a:fillRect/>
          </a:stretch>
        </p:blipFill>
        <p:spPr bwMode="auto">
          <a:xfrm>
            <a:off x="4197927" y="3972146"/>
            <a:ext cx="5212336" cy="2885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9445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itle 1"/>
          <p:cNvSpPr>
            <a:spLocks noGrp="1"/>
          </p:cNvSpPr>
          <p:nvPr>
            <p:ph type="title"/>
          </p:nvPr>
        </p:nvSpPr>
        <p:spPr/>
        <p:txBody>
          <a:bodyPr/>
          <a:lstStyle/>
          <a:p>
            <a:r>
              <a:rPr lang="en-US">
                <a:solidFill>
                  <a:srgbClr val="008000"/>
                </a:solidFill>
                <a:latin typeface="Gill Sans"/>
                <a:ea typeface="Gill Sans"/>
                <a:cs typeface="Gill Sans"/>
              </a:rPr>
              <a:t>The school day</a:t>
            </a:r>
          </a:p>
        </p:txBody>
      </p:sp>
      <p:graphicFrame>
        <p:nvGraphicFramePr>
          <p:cNvPr id="4" name="Table 2">
            <a:extLst>
              <a:ext uri="{FF2B5EF4-FFF2-40B4-BE49-F238E27FC236}">
                <a16:creationId xmlns:a16="http://schemas.microsoft.com/office/drawing/2014/main" xmlns="" id="{FF366895-EDBA-4203-96FB-67D5FA1161FB}"/>
              </a:ext>
            </a:extLst>
          </p:cNvPr>
          <p:cNvGraphicFramePr>
            <a:graphicFrameLocks noGrp="1"/>
          </p:cNvGraphicFramePr>
          <p:nvPr>
            <p:extLst>
              <p:ext uri="{D42A27DB-BD31-4B8C-83A1-F6EECF244321}">
                <p14:modId xmlns:p14="http://schemas.microsoft.com/office/powerpoint/2010/main" val="866951105"/>
              </p:ext>
            </p:extLst>
          </p:nvPr>
        </p:nvGraphicFramePr>
        <p:xfrm>
          <a:off x="1524000" y="1370849"/>
          <a:ext cx="6096000" cy="5034280"/>
        </p:xfrm>
        <a:graphic>
          <a:graphicData uri="http://schemas.openxmlformats.org/drawingml/2006/table">
            <a:tbl>
              <a:tblPr firstRow="1" bandRow="1">
                <a:tableStyleId>{5C22544A-7EE6-4342-B048-85BDC9FD1C3A}</a:tableStyleId>
              </a:tblPr>
              <a:tblGrid>
                <a:gridCol w="2277979">
                  <a:extLst>
                    <a:ext uri="{9D8B030D-6E8A-4147-A177-3AD203B41FA5}">
                      <a16:colId xmlns:a16="http://schemas.microsoft.com/office/drawing/2014/main" xmlns="" val="1582724490"/>
                    </a:ext>
                  </a:extLst>
                </a:gridCol>
                <a:gridCol w="3818021">
                  <a:extLst>
                    <a:ext uri="{9D8B030D-6E8A-4147-A177-3AD203B41FA5}">
                      <a16:colId xmlns:a16="http://schemas.microsoft.com/office/drawing/2014/main" xmlns="" val="3611907435"/>
                    </a:ext>
                  </a:extLst>
                </a:gridCol>
              </a:tblGrid>
              <a:tr h="370840">
                <a:tc>
                  <a:txBody>
                    <a:bodyPr/>
                    <a:lstStyle/>
                    <a:p>
                      <a:endParaRPr lang="en-GB" dirty="0"/>
                    </a:p>
                  </a:txBody>
                  <a:tcPr/>
                </a:tc>
                <a:tc>
                  <a:txBody>
                    <a:bodyPr/>
                    <a:lstStyle/>
                    <a:p>
                      <a:endParaRPr lang="en-GB"/>
                    </a:p>
                  </a:txBody>
                  <a:tcPr/>
                </a:tc>
                <a:extLst>
                  <a:ext uri="{0D108BD9-81ED-4DB2-BD59-A6C34878D82A}">
                    <a16:rowId xmlns:a16="http://schemas.microsoft.com/office/drawing/2014/main" xmlns="" val="1858226750"/>
                  </a:ext>
                </a:extLst>
              </a:tr>
              <a:tr h="370840">
                <a:tc>
                  <a:txBody>
                    <a:bodyPr/>
                    <a:lstStyle/>
                    <a:p>
                      <a:r>
                        <a:rPr lang="en-GB" sz="2800" dirty="0"/>
                        <a:t>8:45am</a:t>
                      </a:r>
                    </a:p>
                  </a:txBody>
                  <a:tcPr/>
                </a:tc>
                <a:tc>
                  <a:txBody>
                    <a:bodyPr/>
                    <a:lstStyle/>
                    <a:p>
                      <a:r>
                        <a:rPr lang="en-GB" sz="2800" dirty="0"/>
                        <a:t>Gates open – Soft Start</a:t>
                      </a:r>
                    </a:p>
                  </a:txBody>
                  <a:tcPr/>
                </a:tc>
                <a:extLst>
                  <a:ext uri="{0D108BD9-81ED-4DB2-BD59-A6C34878D82A}">
                    <a16:rowId xmlns:a16="http://schemas.microsoft.com/office/drawing/2014/main" xmlns="" val="470199984"/>
                  </a:ext>
                </a:extLst>
              </a:tr>
              <a:tr h="370840">
                <a:tc>
                  <a:txBody>
                    <a:bodyPr/>
                    <a:lstStyle/>
                    <a:p>
                      <a:r>
                        <a:rPr lang="en-GB" sz="2800" dirty="0"/>
                        <a:t>9:00am</a:t>
                      </a:r>
                    </a:p>
                  </a:txBody>
                  <a:tcPr/>
                </a:tc>
                <a:tc>
                  <a:txBody>
                    <a:bodyPr/>
                    <a:lstStyle/>
                    <a:p>
                      <a:r>
                        <a:rPr lang="en-GB" sz="2800" dirty="0"/>
                        <a:t>Morning register</a:t>
                      </a:r>
                    </a:p>
                  </a:txBody>
                  <a:tcPr/>
                </a:tc>
                <a:extLst>
                  <a:ext uri="{0D108BD9-81ED-4DB2-BD59-A6C34878D82A}">
                    <a16:rowId xmlns:a16="http://schemas.microsoft.com/office/drawing/2014/main" xmlns="" val="1230791905"/>
                  </a:ext>
                </a:extLst>
              </a:tr>
              <a:tr h="370840">
                <a:tc>
                  <a:txBody>
                    <a:bodyPr/>
                    <a:lstStyle/>
                    <a:p>
                      <a:r>
                        <a:rPr lang="en-GB" sz="2800" dirty="0"/>
                        <a:t>9:10am</a:t>
                      </a:r>
                    </a:p>
                  </a:txBody>
                  <a:tcPr/>
                </a:tc>
                <a:tc>
                  <a:txBody>
                    <a:bodyPr/>
                    <a:lstStyle/>
                    <a:p>
                      <a:r>
                        <a:rPr lang="en-GB" sz="2800" dirty="0"/>
                        <a:t>Collective worship</a:t>
                      </a:r>
                    </a:p>
                  </a:txBody>
                  <a:tcPr/>
                </a:tc>
                <a:extLst>
                  <a:ext uri="{0D108BD9-81ED-4DB2-BD59-A6C34878D82A}">
                    <a16:rowId xmlns:a16="http://schemas.microsoft.com/office/drawing/2014/main" xmlns="" val="282904365"/>
                  </a:ext>
                </a:extLst>
              </a:tr>
              <a:tr h="370840">
                <a:tc>
                  <a:txBody>
                    <a:bodyPr/>
                    <a:lstStyle/>
                    <a:p>
                      <a:r>
                        <a:rPr lang="en-GB" sz="2800" dirty="0"/>
                        <a:t>10:45am</a:t>
                      </a:r>
                    </a:p>
                  </a:txBody>
                  <a:tcPr/>
                </a:tc>
                <a:tc>
                  <a:txBody>
                    <a:bodyPr/>
                    <a:lstStyle/>
                    <a:p>
                      <a:r>
                        <a:rPr lang="en-GB" sz="2800" dirty="0"/>
                        <a:t>Morning break</a:t>
                      </a:r>
                    </a:p>
                  </a:txBody>
                  <a:tcPr/>
                </a:tc>
                <a:extLst>
                  <a:ext uri="{0D108BD9-81ED-4DB2-BD59-A6C34878D82A}">
                    <a16:rowId xmlns:a16="http://schemas.microsoft.com/office/drawing/2014/main" xmlns="" val="1247575963"/>
                  </a:ext>
                </a:extLst>
              </a:tr>
              <a:tr h="370840">
                <a:tc>
                  <a:txBody>
                    <a:bodyPr/>
                    <a:lstStyle/>
                    <a:p>
                      <a:r>
                        <a:rPr lang="en-GB" sz="2800" dirty="0"/>
                        <a:t>12:00noon</a:t>
                      </a:r>
                    </a:p>
                  </a:txBody>
                  <a:tcPr/>
                </a:tc>
                <a:tc>
                  <a:txBody>
                    <a:bodyPr/>
                    <a:lstStyle/>
                    <a:p>
                      <a:r>
                        <a:rPr lang="en-GB" sz="2800" dirty="0"/>
                        <a:t>Lunch break</a:t>
                      </a:r>
                    </a:p>
                  </a:txBody>
                  <a:tcPr/>
                </a:tc>
                <a:extLst>
                  <a:ext uri="{0D108BD9-81ED-4DB2-BD59-A6C34878D82A}">
                    <a16:rowId xmlns:a16="http://schemas.microsoft.com/office/drawing/2014/main" xmlns="" val="1669518396"/>
                  </a:ext>
                </a:extLst>
              </a:tr>
              <a:tr h="370840">
                <a:tc>
                  <a:txBody>
                    <a:bodyPr/>
                    <a:lstStyle/>
                    <a:p>
                      <a:r>
                        <a:rPr lang="en-GB" sz="2800" dirty="0"/>
                        <a:t>1:00pm</a:t>
                      </a:r>
                    </a:p>
                  </a:txBody>
                  <a:tcPr/>
                </a:tc>
                <a:tc>
                  <a:txBody>
                    <a:bodyPr/>
                    <a:lstStyle/>
                    <a:p>
                      <a:r>
                        <a:rPr lang="en-GB" sz="2800" dirty="0"/>
                        <a:t>Afternoon register</a:t>
                      </a:r>
                    </a:p>
                  </a:txBody>
                  <a:tcPr/>
                </a:tc>
                <a:extLst>
                  <a:ext uri="{0D108BD9-81ED-4DB2-BD59-A6C34878D82A}">
                    <a16:rowId xmlns:a16="http://schemas.microsoft.com/office/drawing/2014/main" xmlns="" val="3935973953"/>
                  </a:ext>
                </a:extLst>
              </a:tr>
              <a:tr h="370840">
                <a:tc>
                  <a:txBody>
                    <a:bodyPr/>
                    <a:lstStyle/>
                    <a:p>
                      <a:r>
                        <a:rPr lang="en-GB" sz="2800" dirty="0"/>
                        <a:t>3:30pm</a:t>
                      </a:r>
                    </a:p>
                  </a:txBody>
                  <a:tcPr/>
                </a:tc>
                <a:tc>
                  <a:txBody>
                    <a:bodyPr/>
                    <a:lstStyle/>
                    <a:p>
                      <a:r>
                        <a:rPr lang="en-GB" sz="2800" dirty="0"/>
                        <a:t>School day ends</a:t>
                      </a:r>
                    </a:p>
                  </a:txBody>
                  <a:tcPr/>
                </a:tc>
                <a:extLst>
                  <a:ext uri="{0D108BD9-81ED-4DB2-BD59-A6C34878D82A}">
                    <a16:rowId xmlns:a16="http://schemas.microsoft.com/office/drawing/2014/main" xmlns="" val="3289148560"/>
                  </a:ext>
                </a:extLst>
              </a:tr>
              <a:tr h="370840">
                <a:tc>
                  <a:txBody>
                    <a:bodyPr/>
                    <a:lstStyle/>
                    <a:p>
                      <a:r>
                        <a:rPr lang="en-GB" sz="2800" dirty="0"/>
                        <a:t>3:45pm</a:t>
                      </a:r>
                    </a:p>
                  </a:txBody>
                  <a:tcPr/>
                </a:tc>
                <a:tc>
                  <a:txBody>
                    <a:bodyPr/>
                    <a:lstStyle/>
                    <a:p>
                      <a:r>
                        <a:rPr lang="en-GB" sz="2800" kern="1200" dirty="0">
                          <a:solidFill>
                            <a:schemeClr val="dk1"/>
                          </a:solidFill>
                          <a:effectLst/>
                          <a:latin typeface="+mn-lt"/>
                          <a:ea typeface="+mn-ea"/>
                          <a:cs typeface="+mn-cs"/>
                        </a:rPr>
                        <a:t>After-school clubs start</a:t>
                      </a:r>
                      <a:endParaRPr lang="en-GB" sz="2800" dirty="0"/>
                    </a:p>
                  </a:txBody>
                  <a:tcPr/>
                </a:tc>
                <a:extLst>
                  <a:ext uri="{0D108BD9-81ED-4DB2-BD59-A6C34878D82A}">
                    <a16:rowId xmlns:a16="http://schemas.microsoft.com/office/drawing/2014/main" xmlns="" val="2944130704"/>
                  </a:ext>
                </a:extLst>
              </a:tr>
              <a:tr h="370840">
                <a:tc>
                  <a:txBody>
                    <a:bodyPr/>
                    <a:lstStyle/>
                    <a:p>
                      <a:r>
                        <a:rPr lang="en-GB" sz="2800" dirty="0"/>
                        <a:t>4:45pm</a:t>
                      </a:r>
                    </a:p>
                  </a:txBody>
                  <a:tcPr/>
                </a:tc>
                <a:tc>
                  <a:txBody>
                    <a:bodyPr/>
                    <a:lstStyle/>
                    <a:p>
                      <a:r>
                        <a:rPr lang="en-GB" sz="2800" kern="1200" dirty="0">
                          <a:solidFill>
                            <a:schemeClr val="dk1"/>
                          </a:solidFill>
                          <a:effectLst/>
                          <a:latin typeface="+mn-lt"/>
                          <a:ea typeface="+mn-ea"/>
                          <a:cs typeface="+mn-cs"/>
                        </a:rPr>
                        <a:t>After-school clubs end</a:t>
                      </a:r>
                      <a:endParaRPr lang="en-GB" sz="2800" dirty="0"/>
                    </a:p>
                  </a:txBody>
                  <a:tcPr/>
                </a:tc>
                <a:extLst>
                  <a:ext uri="{0D108BD9-81ED-4DB2-BD59-A6C34878D82A}">
                    <a16:rowId xmlns:a16="http://schemas.microsoft.com/office/drawing/2014/main" xmlns="" val="1604622602"/>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dirty="0">
                <a:solidFill>
                  <a:srgbClr val="660066"/>
                </a:solidFill>
                <a:latin typeface="Gill Sans"/>
                <a:ea typeface="Gill Sans"/>
                <a:cs typeface="Gill Sans"/>
              </a:rPr>
              <a:t>Routines</a:t>
            </a:r>
          </a:p>
        </p:txBody>
      </p:sp>
      <p:sp>
        <p:nvSpPr>
          <p:cNvPr id="19458" name="Content Placeholder 2"/>
          <p:cNvSpPr>
            <a:spLocks noGrp="1"/>
          </p:cNvSpPr>
          <p:nvPr>
            <p:ph idx="1"/>
          </p:nvPr>
        </p:nvSpPr>
        <p:spPr>
          <a:xfrm>
            <a:off x="560219" y="2041229"/>
            <a:ext cx="7203868" cy="4525963"/>
          </a:xfrm>
        </p:spPr>
        <p:txBody>
          <a:bodyPr/>
          <a:lstStyle/>
          <a:p>
            <a:pPr eaLnBrk="1" hangingPunct="1"/>
            <a:r>
              <a:rPr lang="en-US" dirty="0" smtClean="0"/>
              <a:t>Soft start - </a:t>
            </a:r>
            <a:r>
              <a:rPr lang="en-US" u="sng" dirty="0" smtClean="0"/>
              <a:t>8:45</a:t>
            </a:r>
            <a:r>
              <a:rPr lang="en-US" dirty="0" smtClean="0"/>
              <a:t> – handwriting, recap learning, phonics interventions </a:t>
            </a:r>
            <a:endParaRPr lang="en-US" dirty="0"/>
          </a:p>
          <a:p>
            <a:pPr marL="0" indent="0" eaLnBrk="1" hangingPunct="1">
              <a:buNone/>
            </a:pPr>
            <a:endParaRPr lang="en-US" dirty="0"/>
          </a:p>
          <a:p>
            <a:pPr eaLnBrk="1" hangingPunct="1"/>
            <a:r>
              <a:rPr lang="en-US" dirty="0"/>
              <a:t>Lunch </a:t>
            </a:r>
            <a:r>
              <a:rPr lang="en-US" dirty="0" smtClean="0"/>
              <a:t>- </a:t>
            </a:r>
            <a:r>
              <a:rPr lang="en-US" u="sng" dirty="0" smtClean="0"/>
              <a:t>12:00 </a:t>
            </a:r>
            <a:r>
              <a:rPr lang="en-US" u="sng" dirty="0"/>
              <a:t>– </a:t>
            </a:r>
            <a:r>
              <a:rPr lang="en-US" u="sng" dirty="0" smtClean="0"/>
              <a:t>12:55</a:t>
            </a:r>
            <a:endParaRPr lang="en-US" u="sng" dirty="0"/>
          </a:p>
          <a:p>
            <a:pPr marL="0" indent="0" eaLnBrk="1" hangingPunct="1">
              <a:buNone/>
            </a:pPr>
            <a:endParaRPr lang="en-US" dirty="0"/>
          </a:p>
          <a:p>
            <a:pPr eaLnBrk="1" hangingPunct="1"/>
            <a:r>
              <a:rPr lang="en-US" dirty="0"/>
              <a:t>End of the day </a:t>
            </a:r>
            <a:r>
              <a:rPr lang="en-US" dirty="0" smtClean="0"/>
              <a:t>- </a:t>
            </a:r>
            <a:r>
              <a:rPr lang="en-US" u="sng" dirty="0" smtClean="0"/>
              <a:t>3.30pm</a:t>
            </a:r>
            <a:r>
              <a:rPr lang="en-US" dirty="0" smtClean="0"/>
              <a:t> </a:t>
            </a:r>
            <a:r>
              <a:rPr lang="en-US" dirty="0"/>
              <a:t>- children must tell an adult before leaving the school.</a:t>
            </a:r>
          </a:p>
          <a:p>
            <a:endParaRPr lang="en-US" dirty="0"/>
          </a:p>
          <a:p>
            <a:endParaRPr lang="en-US" dirty="0"/>
          </a:p>
          <a:p>
            <a:pPr marL="0" indent="0">
              <a:buNone/>
            </a:pPr>
            <a:endParaRPr lang="en-US" dirty="0"/>
          </a:p>
        </p:txBody>
      </p:sp>
      <p:pic>
        <p:nvPicPr>
          <p:cNvPr id="7170" name="Picture 2" descr="lock 8:45 - Open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0250" y="72164"/>
            <a:ext cx="2050869" cy="205086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p:txBody>
          <a:bodyPr/>
          <a:lstStyle/>
          <a:p>
            <a:r>
              <a:rPr lang="en-US" dirty="0">
                <a:solidFill>
                  <a:srgbClr val="660066"/>
                </a:solidFill>
                <a:latin typeface="Gill Sans"/>
                <a:ea typeface="Gill Sans"/>
                <a:cs typeface="Gill Sans"/>
              </a:rPr>
              <a:t>Expectations</a:t>
            </a:r>
          </a:p>
        </p:txBody>
      </p:sp>
      <p:sp>
        <p:nvSpPr>
          <p:cNvPr id="33795" name="Content Placeholder 2"/>
          <p:cNvSpPr>
            <a:spLocks noGrp="1"/>
          </p:cNvSpPr>
          <p:nvPr>
            <p:ph idx="4294967295"/>
          </p:nvPr>
        </p:nvSpPr>
        <p:spPr>
          <a:xfrm>
            <a:off x="1614488" y="1600200"/>
            <a:ext cx="7072312" cy="4525963"/>
          </a:xfrm>
        </p:spPr>
        <p:txBody>
          <a:bodyPr/>
          <a:lstStyle/>
          <a:p>
            <a:r>
              <a:rPr lang="en-US" dirty="0"/>
              <a:t>Attendance</a:t>
            </a:r>
          </a:p>
          <a:p>
            <a:r>
              <a:rPr lang="en-US" dirty="0"/>
              <a:t>Punctuality</a:t>
            </a:r>
          </a:p>
          <a:p>
            <a:r>
              <a:rPr lang="en-GB" dirty="0"/>
              <a:t>School and class rules</a:t>
            </a:r>
          </a:p>
          <a:p>
            <a:r>
              <a:rPr lang="en-GB" dirty="0"/>
              <a:t>Responsibilities</a:t>
            </a:r>
          </a:p>
          <a:p>
            <a:r>
              <a:rPr lang="en-GB" dirty="0"/>
              <a:t>Rewards</a:t>
            </a:r>
          </a:p>
          <a:p>
            <a:r>
              <a:rPr lang="en-GB" dirty="0"/>
              <a:t>Sanctions</a:t>
            </a:r>
          </a:p>
          <a:p>
            <a:r>
              <a:rPr lang="en-GB" dirty="0"/>
              <a:t>Healthy school – packed lunches and nut </a:t>
            </a:r>
            <a:r>
              <a:rPr lang="en-GB" dirty="0" smtClean="0"/>
              <a:t>free/ kiwi free </a:t>
            </a:r>
            <a:r>
              <a:rPr lang="en-GB" dirty="0"/>
              <a:t>policy</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p:txBody>
          <a:bodyPr/>
          <a:lstStyle/>
          <a:p>
            <a:pPr algn="l"/>
            <a:r>
              <a:rPr lang="en-US" dirty="0">
                <a:solidFill>
                  <a:srgbClr val="660066"/>
                </a:solidFill>
                <a:latin typeface="Gill Sans"/>
                <a:ea typeface="Gill Sans"/>
                <a:cs typeface="Gill Sans"/>
              </a:rPr>
              <a:t>Expectations</a:t>
            </a:r>
          </a:p>
        </p:txBody>
      </p:sp>
      <p:sp>
        <p:nvSpPr>
          <p:cNvPr id="33795" name="Content Placeholder 2"/>
          <p:cNvSpPr>
            <a:spLocks noGrp="1"/>
          </p:cNvSpPr>
          <p:nvPr>
            <p:ph idx="4294967295"/>
          </p:nvPr>
        </p:nvSpPr>
        <p:spPr>
          <a:xfrm>
            <a:off x="553156" y="1600200"/>
            <a:ext cx="8133644" cy="4525963"/>
          </a:xfrm>
        </p:spPr>
        <p:txBody>
          <a:bodyPr/>
          <a:lstStyle/>
          <a:p>
            <a:pPr marL="0" indent="0">
              <a:buNone/>
            </a:pPr>
            <a:r>
              <a:rPr lang="en-GB" sz="2400" u="sng" dirty="0" smtClean="0"/>
              <a:t>Class </a:t>
            </a:r>
            <a:r>
              <a:rPr lang="en-GB" sz="2400" u="sng" dirty="0"/>
              <a:t>Dojos</a:t>
            </a:r>
          </a:p>
          <a:p>
            <a:r>
              <a:rPr lang="en-GB" sz="2400" dirty="0"/>
              <a:t>Children are awarded Class Dojos in class for showing our school values</a:t>
            </a:r>
          </a:p>
          <a:p>
            <a:endParaRPr lang="en-GB" sz="2400" dirty="0"/>
          </a:p>
          <a:p>
            <a:pPr marL="0" indent="0">
              <a:buNone/>
            </a:pPr>
            <a:r>
              <a:rPr lang="en-GB" sz="2400" u="sng" dirty="0"/>
              <a:t>Wonderful Work and Shining Stars</a:t>
            </a:r>
          </a:p>
          <a:p>
            <a:r>
              <a:rPr lang="en-GB" sz="2400" dirty="0"/>
              <a:t>A certificate is given out weekly by the Headteacher to celebrate an individual's contribution</a:t>
            </a:r>
          </a:p>
        </p:txBody>
      </p:sp>
      <p:pic>
        <p:nvPicPr>
          <p:cNvPr id="2" name="Picture 1">
            <a:extLst>
              <a:ext uri="{FF2B5EF4-FFF2-40B4-BE49-F238E27FC236}">
                <a16:creationId xmlns="" xmlns:a16="http://schemas.microsoft.com/office/drawing/2014/main" id="{9DAED39A-6587-440E-A550-71C897D70FFD}"/>
              </a:ext>
            </a:extLst>
          </p:cNvPr>
          <p:cNvPicPr>
            <a:picLocks noChangeAspect="1"/>
          </p:cNvPicPr>
          <p:nvPr/>
        </p:nvPicPr>
        <p:blipFill>
          <a:blip r:embed="rId2"/>
          <a:stretch>
            <a:fillRect/>
          </a:stretch>
        </p:blipFill>
        <p:spPr>
          <a:xfrm>
            <a:off x="5924189" y="189178"/>
            <a:ext cx="2762611" cy="1717999"/>
          </a:xfrm>
          <a:prstGeom prst="rect">
            <a:avLst/>
          </a:prstGeom>
        </p:spPr>
      </p:pic>
      <p:pic>
        <p:nvPicPr>
          <p:cNvPr id="4098" name="Picture 2" descr="idden Gems of ClassDojo — Customise Those Avatars!"/>
          <p:cNvPicPr>
            <a:picLocks noChangeAspect="1" noChangeArrowheads="1"/>
          </p:cNvPicPr>
          <p:nvPr/>
        </p:nvPicPr>
        <p:blipFill rotWithShape="1">
          <a:blip r:embed="rId3">
            <a:extLst>
              <a:ext uri="{28A0092B-C50C-407E-A947-70E740481C1C}">
                <a14:useLocalDpi xmlns:a14="http://schemas.microsoft.com/office/drawing/2010/main" val="0"/>
              </a:ext>
            </a:extLst>
          </a:blip>
          <a:srcRect t="23007"/>
          <a:stretch/>
        </p:blipFill>
        <p:spPr bwMode="auto">
          <a:xfrm>
            <a:off x="2045518" y="4883727"/>
            <a:ext cx="5259976" cy="19742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4666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p:txBody>
          <a:bodyPr/>
          <a:lstStyle/>
          <a:p>
            <a:r>
              <a:rPr lang="en-US" dirty="0">
                <a:solidFill>
                  <a:srgbClr val="660066"/>
                </a:solidFill>
                <a:latin typeface="Gill Sans"/>
                <a:ea typeface="Gill Sans"/>
                <a:cs typeface="Gill Sans"/>
              </a:rPr>
              <a:t>Expectations</a:t>
            </a:r>
          </a:p>
        </p:txBody>
      </p:sp>
      <p:sp>
        <p:nvSpPr>
          <p:cNvPr id="33795" name="Content Placeholder 2"/>
          <p:cNvSpPr>
            <a:spLocks noGrp="1"/>
          </p:cNvSpPr>
          <p:nvPr>
            <p:ph idx="4294967295"/>
          </p:nvPr>
        </p:nvSpPr>
        <p:spPr>
          <a:xfrm>
            <a:off x="553156" y="1600200"/>
            <a:ext cx="8133644" cy="4525963"/>
          </a:xfrm>
        </p:spPr>
        <p:txBody>
          <a:bodyPr/>
          <a:lstStyle/>
          <a:p>
            <a:pPr marL="0" indent="0">
              <a:buNone/>
            </a:pPr>
            <a:r>
              <a:rPr lang="en-GB" sz="2400" u="sng" dirty="0"/>
              <a:t>Traffic Light System </a:t>
            </a:r>
          </a:p>
          <a:p>
            <a:r>
              <a:rPr lang="en-GB" sz="2400" dirty="0"/>
              <a:t>A class traffic light system is in place in classrooms for when children are not following the rules. All children start on green at the beginning of each day</a:t>
            </a:r>
          </a:p>
          <a:p>
            <a:r>
              <a:rPr lang="en-GB" sz="2400" dirty="0"/>
              <a:t>Moving to red will result in a 5-minute think time in class</a:t>
            </a:r>
          </a:p>
          <a:p>
            <a:r>
              <a:rPr lang="en-GB" sz="2400" dirty="0"/>
              <a:t>If the child continues to not follow the rules then it will result in a 15-minute think time, which parents will be informed </a:t>
            </a:r>
            <a:r>
              <a:rPr lang="en-GB" sz="2400" dirty="0" smtClean="0"/>
              <a:t>of</a:t>
            </a:r>
          </a:p>
          <a:p>
            <a:r>
              <a:rPr lang="en-GB" sz="2400" dirty="0" smtClean="0"/>
              <a:t>If the child receives 3 think sheets within a term, parents will be called for a meeting to discuss next steps to support you child</a:t>
            </a:r>
            <a:endParaRPr lang="en-GB" sz="2400" dirty="0"/>
          </a:p>
        </p:txBody>
      </p:sp>
      <p:pic>
        <p:nvPicPr>
          <p:cNvPr id="1026" name="Picture 2" descr="ehavior Traffic Light by Preschool Preschool What Do You See | Tp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0524" y="0"/>
            <a:ext cx="1683476" cy="21822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182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p:txBody>
          <a:bodyPr/>
          <a:lstStyle/>
          <a:p>
            <a:r>
              <a:rPr lang="en-US" dirty="0">
                <a:solidFill>
                  <a:srgbClr val="00B0F0"/>
                </a:solidFill>
                <a:latin typeface="Gill Sans"/>
                <a:ea typeface="Gill Sans"/>
                <a:cs typeface="Gill Sans"/>
              </a:rPr>
              <a:t>School </a:t>
            </a:r>
            <a:r>
              <a:rPr lang="en-US" dirty="0" smtClean="0">
                <a:solidFill>
                  <a:srgbClr val="00B0F0"/>
                </a:solidFill>
                <a:latin typeface="Gill Sans"/>
                <a:ea typeface="Gill Sans"/>
                <a:cs typeface="Gill Sans"/>
              </a:rPr>
              <a:t>Values</a:t>
            </a:r>
            <a:endParaRPr lang="en-US" dirty="0">
              <a:solidFill>
                <a:srgbClr val="00B0F0"/>
              </a:solidFill>
              <a:latin typeface="Gill Sans"/>
              <a:ea typeface="Gill Sans"/>
              <a:cs typeface="Gill Sans"/>
            </a:endParaRPr>
          </a:p>
        </p:txBody>
      </p:sp>
      <p:sp>
        <p:nvSpPr>
          <p:cNvPr id="2" name="Rectangle 1">
            <a:extLst>
              <a:ext uri="{FF2B5EF4-FFF2-40B4-BE49-F238E27FC236}">
                <a16:creationId xmlns="" xmlns:a16="http://schemas.microsoft.com/office/drawing/2014/main" id="{16803F20-5FC4-46B7-8751-8363E9A4920B}"/>
              </a:ext>
            </a:extLst>
          </p:cNvPr>
          <p:cNvSpPr/>
          <p:nvPr/>
        </p:nvSpPr>
        <p:spPr>
          <a:xfrm>
            <a:off x="880533" y="1533706"/>
            <a:ext cx="7439378" cy="4584332"/>
          </a:xfrm>
          <a:prstGeom prst="rect">
            <a:avLst/>
          </a:prstGeom>
        </p:spPr>
        <p:txBody>
          <a:bodyPr wrap="square">
            <a:spAutoFit/>
          </a:bodyPr>
          <a:lstStyle/>
          <a:p>
            <a:pPr algn="ctr">
              <a:lnSpc>
                <a:spcPct val="150000"/>
              </a:lnSpc>
              <a:spcAft>
                <a:spcPts val="0"/>
              </a:spcAft>
            </a:pPr>
            <a:r>
              <a:rPr lang="en-GB" sz="2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Friendship</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en-GB" sz="2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Respect </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en-GB" sz="2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Wisdom </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en-GB" sz="2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Inclusion </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en-GB" sz="2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Honesty</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en-GB" sz="2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Courage</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2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2400" b="1" i="1" dirty="0">
                <a:solidFill>
                  <a:srgbClr val="0066FF"/>
                </a:solidFill>
                <a:latin typeface="Calibri" panose="020F0502020204030204" pitchFamily="34" charset="0"/>
                <a:ea typeface="Calibri" panose="020F0502020204030204" pitchFamily="34" charset="0"/>
                <a:cs typeface="Times New Roman" panose="02020603050405020304" pitchFamily="18" charset="0"/>
              </a:rPr>
              <a:t>“To be the best that we can be in faith, hope and love so that we may live life in all its fullness.”</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23122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3665</TotalTime>
  <Words>1751</Words>
  <Application>Microsoft Macintosh PowerPoint</Application>
  <PresentationFormat>On-screen Show (4:3)</PresentationFormat>
  <Paragraphs>359</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Calibri</vt:lpstr>
      <vt:lpstr>Gill Sans</vt:lpstr>
      <vt:lpstr>Times New Roman</vt:lpstr>
      <vt:lpstr>Arial</vt:lpstr>
      <vt:lpstr>Office Theme</vt:lpstr>
      <vt:lpstr>St. Augustine’s Primary  Meet the Teacher Meeting  Year 1 September 2023 </vt:lpstr>
      <vt:lpstr>The Teaching Team</vt:lpstr>
      <vt:lpstr>Support</vt:lpstr>
      <vt:lpstr>The school day</vt:lpstr>
      <vt:lpstr>Routines</vt:lpstr>
      <vt:lpstr>Expectations</vt:lpstr>
      <vt:lpstr>Expectations</vt:lpstr>
      <vt:lpstr>Expectations</vt:lpstr>
      <vt:lpstr>School Values</vt:lpstr>
      <vt:lpstr>PowerPoint Presentation</vt:lpstr>
      <vt:lpstr>Year 1 Geography Curriculum</vt:lpstr>
      <vt:lpstr>Year 1 History Curriculum</vt:lpstr>
      <vt:lpstr>Year 1 Art and Design Curriculum</vt:lpstr>
      <vt:lpstr>Year 1 Design and Technology Curriculum</vt:lpstr>
      <vt:lpstr>Key Objectives</vt:lpstr>
      <vt:lpstr>Key Objectives</vt:lpstr>
      <vt:lpstr>Key Objectives</vt:lpstr>
      <vt:lpstr>A School That Loves Reading</vt:lpstr>
      <vt:lpstr>Home-School Reading and Homework</vt:lpstr>
      <vt:lpstr>Homework</vt:lpstr>
      <vt:lpstr>Physical Education</vt:lpstr>
      <vt:lpstr>Communication</vt:lpstr>
      <vt:lpstr>Trips</vt:lpstr>
      <vt:lpstr>Equipment</vt:lpstr>
      <vt:lpstr>PowerPoint Presentation</vt:lpstr>
      <vt:lpstr>Extra</vt:lpstr>
      <vt:lpstr>PowerPoint Presentation</vt:lpstr>
      <vt:lpstr>Concerns and Meetings</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Dean</dc:creator>
  <cp:lastModifiedBy>Olivia Ludolf</cp:lastModifiedBy>
  <cp:revision>86</cp:revision>
  <cp:lastPrinted>2016-09-12T07:07:19Z</cp:lastPrinted>
  <dcterms:created xsi:type="dcterms:W3CDTF">2014-09-01T18:52:46Z</dcterms:created>
  <dcterms:modified xsi:type="dcterms:W3CDTF">2023-09-07T15:39:06Z</dcterms:modified>
</cp:coreProperties>
</file>