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handoutMasterIdLst>
    <p:handoutMasterId r:id="rId22"/>
  </p:handoutMasterIdLst>
  <p:sldIdLst>
    <p:sldId id="256" r:id="rId2"/>
    <p:sldId id="257" r:id="rId3"/>
    <p:sldId id="280" r:id="rId4"/>
    <p:sldId id="261" r:id="rId5"/>
    <p:sldId id="275" r:id="rId6"/>
    <p:sldId id="260" r:id="rId7"/>
    <p:sldId id="282" r:id="rId8"/>
    <p:sldId id="283" r:id="rId9"/>
    <p:sldId id="271" r:id="rId10"/>
    <p:sldId id="277" r:id="rId11"/>
    <p:sldId id="266" r:id="rId12"/>
    <p:sldId id="272" r:id="rId13"/>
    <p:sldId id="263" r:id="rId14"/>
    <p:sldId id="267" r:id="rId15"/>
    <p:sldId id="274" r:id="rId16"/>
    <p:sldId id="270" r:id="rId17"/>
    <p:sldId id="264" r:id="rId18"/>
    <p:sldId id="268" r:id="rId19"/>
    <p:sldId id="276" r:id="rId20"/>
    <p:sldId id="281" r:id="rId21"/>
  </p:sldIdLst>
  <p:sldSz cx="9144000" cy="6858000" type="screen4x3"/>
  <p:notesSz cx="6797675" cy="9926638"/>
  <p:defaultTextStyle>
    <a:defPPr>
      <a:defRPr lang="en-US"/>
    </a:defPPr>
    <a:lvl1pPr algn="l" defTabSz="457200" rtl="0" fontAlgn="base">
      <a:spcBef>
        <a:spcPct val="0"/>
      </a:spcBef>
      <a:spcAft>
        <a:spcPct val="0"/>
      </a:spcAft>
      <a:defRPr kern="1200">
        <a:solidFill>
          <a:schemeClr val="tx1"/>
        </a:solidFill>
        <a:latin typeface="Arial" charset="0"/>
        <a:ea typeface="+mn-ea"/>
        <a:cs typeface="Arial" charset="0"/>
      </a:defRPr>
    </a:lvl1pPr>
    <a:lvl2pPr marL="457200" algn="l" defTabSz="457200" rtl="0" fontAlgn="base">
      <a:spcBef>
        <a:spcPct val="0"/>
      </a:spcBef>
      <a:spcAft>
        <a:spcPct val="0"/>
      </a:spcAft>
      <a:defRPr kern="1200">
        <a:solidFill>
          <a:schemeClr val="tx1"/>
        </a:solidFill>
        <a:latin typeface="Arial" charset="0"/>
        <a:ea typeface="+mn-ea"/>
        <a:cs typeface="Arial" charset="0"/>
      </a:defRPr>
    </a:lvl2pPr>
    <a:lvl3pPr marL="914400" algn="l" defTabSz="457200" rtl="0" fontAlgn="base">
      <a:spcBef>
        <a:spcPct val="0"/>
      </a:spcBef>
      <a:spcAft>
        <a:spcPct val="0"/>
      </a:spcAft>
      <a:defRPr kern="1200">
        <a:solidFill>
          <a:schemeClr val="tx1"/>
        </a:solidFill>
        <a:latin typeface="Arial" charset="0"/>
        <a:ea typeface="+mn-ea"/>
        <a:cs typeface="Arial" charset="0"/>
      </a:defRPr>
    </a:lvl3pPr>
    <a:lvl4pPr marL="1371600" algn="l" defTabSz="457200" rtl="0" fontAlgn="base">
      <a:spcBef>
        <a:spcPct val="0"/>
      </a:spcBef>
      <a:spcAft>
        <a:spcPct val="0"/>
      </a:spcAft>
      <a:defRPr kern="1200">
        <a:solidFill>
          <a:schemeClr val="tx1"/>
        </a:solidFill>
        <a:latin typeface="Arial" charset="0"/>
        <a:ea typeface="+mn-ea"/>
        <a:cs typeface="Arial" charset="0"/>
      </a:defRPr>
    </a:lvl4pPr>
    <a:lvl5pPr marL="1828800" algn="l" defTabSz="457200"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CC"/>
    <a:srgbClr val="3333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63" autoAdjust="0"/>
    <p:restoredTop sz="94660"/>
  </p:normalViewPr>
  <p:slideViewPr>
    <p:cSldViewPr snapToGrid="0" snapToObjects="1">
      <p:cViewPr varScale="1">
        <p:scale>
          <a:sx n="106" d="100"/>
          <a:sy n="106" d="100"/>
        </p:scale>
        <p:origin x="190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C193EFD-F41D-43EE-B4D8-20E1C2808200}" type="datetimeFigureOut">
              <a:rPr lang="en-GB" smtClean="0"/>
              <a:t>05/09/2023</a:t>
            </a:fld>
            <a:endParaRPr lang="en-GB"/>
          </a:p>
        </p:txBody>
      </p:sp>
      <p:sp>
        <p:nvSpPr>
          <p:cNvPr id="4" name="Footer Placeholder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8D9E188-A322-4703-A694-AA80B9543A53}" type="slidenum">
              <a:rPr lang="en-GB" smtClean="0"/>
              <a:t>‹#›</a:t>
            </a:fld>
            <a:endParaRPr lang="en-GB"/>
          </a:p>
        </p:txBody>
      </p:sp>
    </p:spTree>
    <p:extLst>
      <p:ext uri="{BB962C8B-B14F-4D97-AF65-F5344CB8AC3E}">
        <p14:creationId xmlns:p14="http://schemas.microsoft.com/office/powerpoint/2010/main" val="123075382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E4096DA-CF29-4A43-A6D5-98B34BDAFA31}" type="datetimeFigureOut">
              <a:rPr lang="en-US"/>
              <a:pPr>
                <a:defRPr/>
              </a:pPr>
              <a:t>9/5/2023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4F4F66A-1357-4161-B61D-38F9375EAF17}"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78C95660-95AC-4471-BAC8-85E84388619D}" type="datetimeFigureOut">
              <a:rPr lang="en-US"/>
              <a:pPr>
                <a:defRPr/>
              </a:pPr>
              <a:t>9/5/2023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030D527-C9F3-4836-92C9-B31FEC5836D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AEFF3F5E-AFCE-4BCA-8E10-C1F4D45FABE8}" type="datetimeFigureOut">
              <a:rPr lang="en-US"/>
              <a:pPr>
                <a:defRPr/>
              </a:pPr>
              <a:t>9/5/2023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5DC9893-5B73-4436-9E06-1854E4C69C52}"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5B8225BB-5736-4C84-81F3-5C4AF792D25A}" type="datetimeFigureOut">
              <a:rPr lang="en-US"/>
              <a:pPr>
                <a:defRPr/>
              </a:pPr>
              <a:t>9/5/2023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C3BA62A-EF38-4530-A9F2-09798143EE5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12FB7389-E466-432E-AF40-0E6F9FD92327}" type="datetimeFigureOut">
              <a:rPr lang="en-US"/>
              <a:pPr>
                <a:defRPr/>
              </a:pPr>
              <a:t>9/5/2023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A20819F-A927-47B9-9E75-CAD92894692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D0A70381-396B-495A-AC4B-E82418E9D669}" type="datetimeFigureOut">
              <a:rPr lang="en-US"/>
              <a:pPr>
                <a:defRPr/>
              </a:pPr>
              <a:t>9/5/2023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AE83FFA-A121-4BDA-9477-6128B5EC3D5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3"/>
          <p:cNvSpPr>
            <a:spLocks noGrp="1"/>
          </p:cNvSpPr>
          <p:nvPr>
            <p:ph type="dt" sz="half" idx="10"/>
          </p:nvPr>
        </p:nvSpPr>
        <p:spPr/>
        <p:txBody>
          <a:bodyPr/>
          <a:lstStyle>
            <a:lvl1pPr>
              <a:defRPr/>
            </a:lvl1pPr>
          </a:lstStyle>
          <a:p>
            <a:pPr>
              <a:defRPr/>
            </a:pPr>
            <a:fld id="{6325F4D2-AAA1-42D2-A633-48C01C90AD17}" type="datetimeFigureOut">
              <a:rPr lang="en-US"/>
              <a:pPr>
                <a:defRPr/>
              </a:pPr>
              <a:t>9/5/2023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5ACCD4C-FCDB-4451-87F1-57DCC04D19E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3A6AD583-E88A-41F2-A6B3-6BF129A5965B}" type="datetimeFigureOut">
              <a:rPr lang="en-US"/>
              <a:pPr>
                <a:defRPr/>
              </a:pPr>
              <a:t>9/5/2023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F6115576-4704-4806-9946-4B8319C0BB88}"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C55CAD-AD82-40CF-924B-8241DF0A9313}" type="datetimeFigureOut">
              <a:rPr lang="en-US"/>
              <a:pPr>
                <a:defRPr/>
              </a:pPr>
              <a:t>9/5/2023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43117D3-6672-44D1-8A90-3180B71F929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A9E759EC-6A22-4B99-A035-05CCF557211A}" type="datetimeFigureOut">
              <a:rPr lang="en-US"/>
              <a:pPr>
                <a:defRPr/>
              </a:pPr>
              <a:t>9/5/2023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E8EE7B6-A164-4621-A358-4AEE21EAE7A6}"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2131A073-2A02-421E-BF4A-950362AC4061}" type="datetimeFigureOut">
              <a:rPr lang="en-US"/>
              <a:pPr>
                <a:defRPr/>
              </a:pPr>
              <a:t>9/5/2023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EA9DF58-5F48-451F-9686-FAC43736C91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33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GB"/>
              <a:t>Click to edit Master title style</a:t>
            </a:r>
            <a:endParaRPr lang="en-US"/>
          </a:p>
        </p:txBody>
      </p:sp>
      <p:sp>
        <p:nvSpPr>
          <p:cNvPr id="1433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D7251F92-33D0-4FBB-8D49-B4EFEEA67D99}" type="datetimeFigureOut">
              <a:rPr lang="en-US"/>
              <a:pPr>
                <a:defRPr/>
              </a:pPr>
              <a:t>9/5/2023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6DB78EC1-7EF1-40B5-9118-D764BAC8ADC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www.google.co.uk/url?sa=i&amp;rct=j&amp;q=child+reading&amp;source=images&amp;cd=&amp;cad=rja&amp;uact=8&amp;ved=0CAcQjRw&amp;url=http%3A%2F%2Fopossumsal.homestead.com%2FGraphics%2FRead%2Freading4.html&amp;ei=2MuzVLNmiexSyo2AsAI&amp;psig=AFQjCNFtDhwG0Ykl-24CS5dQY_7y2mQD7g&amp;ust=1421155462106436"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81157"/>
            <a:ext cx="7772400" cy="4812407"/>
          </a:xfrm>
        </p:spPr>
        <p:txBody>
          <a:bodyPr>
            <a:normAutofit fontScale="90000"/>
          </a:bodyPr>
          <a:lstStyle/>
          <a:p>
            <a:r>
              <a:rPr lang="en-US" sz="5300" b="1" dirty="0">
                <a:solidFill>
                  <a:srgbClr val="3333CC"/>
                </a:solidFill>
              </a:rPr>
              <a:t>St. Augustine’s Primary</a:t>
            </a:r>
            <a:br>
              <a:rPr lang="en-US" sz="5300" b="1" dirty="0">
                <a:solidFill>
                  <a:srgbClr val="3333CC"/>
                </a:solidFill>
              </a:rPr>
            </a:br>
            <a:br>
              <a:rPr lang="en-US" sz="5300" b="1" dirty="0">
                <a:solidFill>
                  <a:srgbClr val="3333CC"/>
                </a:solidFill>
              </a:rPr>
            </a:br>
            <a:r>
              <a:rPr lang="en-US" sz="5300" b="1" dirty="0">
                <a:solidFill>
                  <a:srgbClr val="3333CC"/>
                </a:solidFill>
              </a:rPr>
              <a:t>Meet the Teacher Meeting</a:t>
            </a:r>
            <a:br>
              <a:rPr lang="en-US" sz="5300" b="1" dirty="0">
                <a:solidFill>
                  <a:srgbClr val="3333CC"/>
                </a:solidFill>
              </a:rPr>
            </a:br>
            <a:br>
              <a:rPr lang="en-US" sz="5300" b="1" dirty="0">
                <a:solidFill>
                  <a:srgbClr val="3333CC"/>
                </a:solidFill>
              </a:rPr>
            </a:br>
            <a:r>
              <a:rPr lang="en-US" sz="5300" b="1" dirty="0">
                <a:solidFill>
                  <a:srgbClr val="3333CC"/>
                </a:solidFill>
              </a:rPr>
              <a:t>Year 4 (</a:t>
            </a:r>
            <a:r>
              <a:rPr lang="en-US" sz="5300" b="1" dirty="0" err="1">
                <a:solidFill>
                  <a:srgbClr val="3333CC"/>
                </a:solidFill>
              </a:rPr>
              <a:t>Mr</a:t>
            </a:r>
            <a:r>
              <a:rPr lang="en-US" sz="5300" b="1" dirty="0">
                <a:solidFill>
                  <a:srgbClr val="3333CC"/>
                </a:solidFill>
              </a:rPr>
              <a:t> Fansler’s Class) </a:t>
            </a:r>
            <a:br>
              <a:rPr lang="en-US" sz="5300" b="1" dirty="0">
                <a:solidFill>
                  <a:srgbClr val="3333CC"/>
                </a:solidFill>
              </a:rPr>
            </a:br>
            <a:r>
              <a:rPr lang="en-US" sz="2800" dirty="0">
                <a:solidFill>
                  <a:srgbClr val="3333CC"/>
                </a:solidFill>
              </a:rPr>
              <a:t>September 2022</a:t>
            </a:r>
            <a:br>
              <a:rPr lang="en-GB" sz="2800" dirty="0">
                <a:solidFill>
                  <a:srgbClr val="FF6600"/>
                </a:solidFill>
              </a:rPr>
            </a:br>
            <a:endParaRPr lang="en-US" sz="2800" dirty="0">
              <a:solidFill>
                <a:srgbClr val="FF6600"/>
              </a:solidFill>
            </a:endParaRPr>
          </a:p>
        </p:txBody>
      </p:sp>
      <p:pic>
        <p:nvPicPr>
          <p:cNvPr id="3" name="Picture 2">
            <a:extLst>
              <a:ext uri="{FF2B5EF4-FFF2-40B4-BE49-F238E27FC236}">
                <a16:creationId xmlns:a16="http://schemas.microsoft.com/office/drawing/2014/main" id="{11BAE75E-FE54-4974-AEBC-32FB0456435A}"/>
              </a:ext>
            </a:extLst>
          </p:cNvPr>
          <p:cNvPicPr>
            <a:picLocks noChangeAspect="1"/>
          </p:cNvPicPr>
          <p:nvPr/>
        </p:nvPicPr>
        <p:blipFill>
          <a:blip r:embed="rId2"/>
          <a:stretch>
            <a:fillRect/>
          </a:stretch>
        </p:blipFill>
        <p:spPr>
          <a:xfrm>
            <a:off x="3841418" y="364436"/>
            <a:ext cx="1461164" cy="1458704"/>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solidFill>
                  <a:srgbClr val="0070C0"/>
                </a:solidFill>
              </a:rPr>
              <a:t>Physical Education</a:t>
            </a:r>
          </a:p>
        </p:txBody>
      </p:sp>
      <p:sp>
        <p:nvSpPr>
          <p:cNvPr id="3" name="Content Placeholder 2"/>
          <p:cNvSpPr>
            <a:spLocks noGrp="1"/>
          </p:cNvSpPr>
          <p:nvPr>
            <p:ph idx="1"/>
          </p:nvPr>
        </p:nvSpPr>
        <p:spPr/>
        <p:txBody>
          <a:bodyPr/>
          <a:lstStyle/>
          <a:p>
            <a:pPr marL="0" indent="0" algn="ctr">
              <a:buNone/>
            </a:pPr>
            <a:r>
              <a:rPr lang="en-US" dirty="0">
                <a:solidFill>
                  <a:srgbClr val="00B050"/>
                </a:solidFill>
              </a:rPr>
              <a:t>PE lessons</a:t>
            </a:r>
          </a:p>
          <a:p>
            <a:pPr marL="0" indent="0" algn="ctr">
              <a:buNone/>
            </a:pPr>
            <a:r>
              <a:rPr lang="en-US" dirty="0"/>
              <a:t>Monday (Cricket), Tuesday and Thursday</a:t>
            </a:r>
          </a:p>
          <a:p>
            <a:pPr marL="0" indent="0" algn="ctr">
              <a:buNone/>
            </a:pPr>
            <a:endParaRPr lang="en-US" dirty="0"/>
          </a:p>
          <a:p>
            <a:pPr marL="0" indent="0" algn="ctr">
              <a:buNone/>
            </a:pPr>
            <a:r>
              <a:rPr lang="en-US" dirty="0">
                <a:solidFill>
                  <a:srgbClr val="FF0000"/>
                </a:solidFill>
              </a:rPr>
              <a:t>PE kit:</a:t>
            </a:r>
          </a:p>
          <a:p>
            <a:pPr marL="0" indent="0" algn="ctr">
              <a:buNone/>
            </a:pPr>
            <a:endParaRPr lang="en-US" dirty="0"/>
          </a:p>
        </p:txBody>
      </p:sp>
    </p:spTree>
    <p:extLst>
      <p:ext uri="{BB962C8B-B14F-4D97-AF65-F5344CB8AC3E}">
        <p14:creationId xmlns:p14="http://schemas.microsoft.com/office/powerpoint/2010/main" val="113122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le 1"/>
          <p:cNvSpPr>
            <a:spLocks noGrp="1"/>
          </p:cNvSpPr>
          <p:nvPr>
            <p:ph type="title"/>
          </p:nvPr>
        </p:nvSpPr>
        <p:spPr/>
        <p:txBody>
          <a:bodyPr/>
          <a:lstStyle/>
          <a:p>
            <a:r>
              <a:rPr lang="en-US" dirty="0">
                <a:solidFill>
                  <a:srgbClr val="660066"/>
                </a:solidFill>
                <a:latin typeface="Gill Sans"/>
                <a:ea typeface="Gill Sans"/>
                <a:cs typeface="Gill Sans"/>
              </a:rPr>
              <a:t>A School That Loves Reading</a:t>
            </a:r>
          </a:p>
        </p:txBody>
      </p:sp>
      <p:sp>
        <p:nvSpPr>
          <p:cNvPr id="26626" name="Content Placeholder 2"/>
          <p:cNvSpPr>
            <a:spLocks noGrp="1"/>
          </p:cNvSpPr>
          <p:nvPr>
            <p:ph idx="1"/>
          </p:nvPr>
        </p:nvSpPr>
        <p:spPr/>
        <p:txBody>
          <a:bodyPr/>
          <a:lstStyle/>
          <a:p>
            <a:r>
              <a:rPr lang="en-GB" dirty="0"/>
              <a:t>Expectations</a:t>
            </a:r>
          </a:p>
          <a:p>
            <a:endParaRPr lang="en-GB" dirty="0"/>
          </a:p>
          <a:p>
            <a:r>
              <a:rPr lang="en-GB" dirty="0"/>
              <a:t>Home-School Reading</a:t>
            </a:r>
          </a:p>
          <a:p>
            <a:endParaRPr lang="en-GB" dirty="0"/>
          </a:p>
          <a:p>
            <a:r>
              <a:rPr lang="en-GB" dirty="0"/>
              <a:t>Class Library</a:t>
            </a:r>
          </a:p>
          <a:p>
            <a:endParaRPr lang="en-GB" dirty="0"/>
          </a:p>
          <a:p>
            <a:r>
              <a:rPr lang="en-GB" dirty="0"/>
              <a:t>School Library</a:t>
            </a:r>
          </a:p>
          <a:p>
            <a:endParaRPr lang="en-GB" dirty="0"/>
          </a:p>
        </p:txBody>
      </p:sp>
      <p:pic>
        <p:nvPicPr>
          <p:cNvPr id="4" name="Picture 4" descr="ANd9GcQc_-LvKKfRHUSixgWWX8BoC9tM_FPGa8cprApdveD06kBpC4jm">
            <a:hlinkClick r:id="rId2"/>
            <a:extLst>
              <a:ext uri="{FF2B5EF4-FFF2-40B4-BE49-F238E27FC236}">
                <a16:creationId xmlns:a16="http://schemas.microsoft.com/office/drawing/2014/main" id="{1DBF537E-9B2C-4641-B164-360AA4D415B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72026" y="2212560"/>
            <a:ext cx="3739486" cy="33012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idx="4294967295"/>
          </p:nvPr>
        </p:nvSpPr>
        <p:spPr/>
        <p:txBody>
          <a:bodyPr/>
          <a:lstStyle/>
          <a:p>
            <a:r>
              <a:rPr lang="en-US" dirty="0">
                <a:solidFill>
                  <a:srgbClr val="FF0000"/>
                </a:solidFill>
                <a:latin typeface="Gill Sans"/>
                <a:ea typeface="Gill Sans"/>
                <a:cs typeface="Gill Sans"/>
              </a:rPr>
              <a:t>Homework</a:t>
            </a:r>
          </a:p>
        </p:txBody>
      </p:sp>
      <p:sp>
        <p:nvSpPr>
          <p:cNvPr id="30723" name="Content Placeholder 2"/>
          <p:cNvSpPr>
            <a:spLocks noGrp="1"/>
          </p:cNvSpPr>
          <p:nvPr>
            <p:ph idx="4294967295"/>
          </p:nvPr>
        </p:nvSpPr>
        <p:spPr>
          <a:xfrm>
            <a:off x="357809" y="1600200"/>
            <a:ext cx="8328991" cy="4760843"/>
          </a:xfrm>
        </p:spPr>
        <p:txBody>
          <a:bodyPr/>
          <a:lstStyle/>
          <a:p>
            <a:pPr eaLnBrk="1" hangingPunct="1"/>
            <a:r>
              <a:rPr lang="en-GB" sz="2400" dirty="0">
                <a:solidFill>
                  <a:srgbClr val="0070C0"/>
                </a:solidFill>
                <a:latin typeface="Gill Sans"/>
                <a:ea typeface="Gill Sans"/>
                <a:cs typeface="Gill Sans"/>
              </a:rPr>
              <a:t>Reading: minimum of 20 minutes a day</a:t>
            </a:r>
          </a:p>
          <a:p>
            <a:pPr marL="0" indent="0" eaLnBrk="1" hangingPunct="1">
              <a:buNone/>
            </a:pPr>
            <a:endParaRPr lang="en-GB" sz="2400" dirty="0">
              <a:solidFill>
                <a:srgbClr val="0070C0"/>
              </a:solidFill>
              <a:latin typeface="Gill Sans"/>
              <a:ea typeface="Gill Sans"/>
              <a:cs typeface="Gill Sans"/>
            </a:endParaRPr>
          </a:p>
          <a:p>
            <a:pPr eaLnBrk="1" hangingPunct="1"/>
            <a:r>
              <a:rPr lang="en-GB" sz="2400" dirty="0">
                <a:solidFill>
                  <a:srgbClr val="7030A0"/>
                </a:solidFill>
                <a:latin typeface="Gill Sans"/>
                <a:ea typeface="Gill Sans"/>
                <a:cs typeface="Gill Sans"/>
              </a:rPr>
              <a:t>Spelling/English and maths homework will be given out on Friday, to be returned the following Wednesday. Some homework will feed directly into the children’s class work, so all homework must be completed on time.</a:t>
            </a:r>
          </a:p>
          <a:p>
            <a:pPr marL="0" indent="0" eaLnBrk="1" hangingPunct="1">
              <a:buNone/>
            </a:pPr>
            <a:endParaRPr lang="en-GB" sz="2400" dirty="0">
              <a:solidFill>
                <a:srgbClr val="7030A0"/>
              </a:solidFill>
              <a:latin typeface="Gill Sans"/>
              <a:ea typeface="Gill Sans"/>
              <a:cs typeface="Gill Sans"/>
            </a:endParaRPr>
          </a:p>
          <a:p>
            <a:r>
              <a:rPr lang="en-GB" sz="2400" dirty="0">
                <a:solidFill>
                  <a:srgbClr val="00B050"/>
                </a:solidFill>
                <a:latin typeface="Gill Sans"/>
                <a:ea typeface="Gill Sans"/>
                <a:cs typeface="Gill Sans"/>
              </a:rPr>
              <a:t>A Home Learning Project will be set at least once a </a:t>
            </a:r>
            <a:r>
              <a:rPr lang="en-GB" sz="2400" dirty="0" err="1">
                <a:solidFill>
                  <a:srgbClr val="00B050"/>
                </a:solidFill>
                <a:latin typeface="Gill Sans"/>
                <a:ea typeface="Gill Sans"/>
                <a:cs typeface="Gill Sans"/>
              </a:rPr>
              <a:t>term,.This</a:t>
            </a:r>
            <a:r>
              <a:rPr lang="en-GB" sz="2400" dirty="0">
                <a:solidFill>
                  <a:srgbClr val="00B050"/>
                </a:solidFill>
                <a:latin typeface="Gill Sans"/>
                <a:ea typeface="Gill Sans"/>
                <a:cs typeface="Gill Sans"/>
              </a:rPr>
              <a:t> will be a longer piece of work involving research on an area associated with the class topic, or with a whole school focus. Children will be given four weeks to plan and complete their project.</a:t>
            </a:r>
          </a:p>
          <a:p>
            <a:endParaRPr lang="en-GB" dirty="0">
              <a:latin typeface="Gill Sans"/>
              <a:ea typeface="Gill Sans"/>
              <a:cs typeface="Gill San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Title 1"/>
          <p:cNvSpPr>
            <a:spLocks noGrp="1"/>
          </p:cNvSpPr>
          <p:nvPr>
            <p:ph type="title"/>
          </p:nvPr>
        </p:nvSpPr>
        <p:spPr/>
        <p:txBody>
          <a:bodyPr/>
          <a:lstStyle/>
          <a:p>
            <a:r>
              <a:rPr lang="en-US">
                <a:solidFill>
                  <a:srgbClr val="3366FF"/>
                </a:solidFill>
                <a:latin typeface="Gill Sans"/>
                <a:ea typeface="Gill Sans"/>
                <a:cs typeface="Gill Sans"/>
              </a:rPr>
              <a:t>Communication</a:t>
            </a:r>
          </a:p>
        </p:txBody>
      </p:sp>
      <p:sp>
        <p:nvSpPr>
          <p:cNvPr id="23554" name="Content Placeholder 2"/>
          <p:cNvSpPr>
            <a:spLocks noGrp="1"/>
          </p:cNvSpPr>
          <p:nvPr>
            <p:ph idx="1"/>
          </p:nvPr>
        </p:nvSpPr>
        <p:spPr>
          <a:xfrm>
            <a:off x="1619250" y="1600200"/>
            <a:ext cx="7067550" cy="3515139"/>
          </a:xfrm>
        </p:spPr>
        <p:txBody>
          <a:bodyPr/>
          <a:lstStyle/>
          <a:p>
            <a:r>
              <a:rPr lang="en-GB" dirty="0">
                <a:latin typeface="Gill Sans"/>
                <a:ea typeface="Gill Sans"/>
                <a:cs typeface="Gill Sans"/>
              </a:rPr>
              <a:t>Day-to-day</a:t>
            </a:r>
          </a:p>
          <a:p>
            <a:r>
              <a:rPr lang="en-GB" dirty="0" err="1">
                <a:latin typeface="Gill Sans"/>
                <a:ea typeface="Gill Sans"/>
                <a:cs typeface="Gill Sans"/>
              </a:rPr>
              <a:t>Parentmail</a:t>
            </a:r>
            <a:endParaRPr lang="en-GB" dirty="0">
              <a:latin typeface="Gill Sans"/>
              <a:ea typeface="Gill Sans"/>
              <a:cs typeface="Gill Sans"/>
            </a:endParaRPr>
          </a:p>
          <a:p>
            <a:r>
              <a:rPr lang="en-GB" dirty="0">
                <a:latin typeface="Gill Sans"/>
                <a:ea typeface="Gill Sans"/>
                <a:cs typeface="Gill Sans"/>
              </a:rPr>
              <a:t>School newsletter (fortnightly)</a:t>
            </a:r>
          </a:p>
          <a:p>
            <a:r>
              <a:rPr lang="en-GB" dirty="0">
                <a:latin typeface="Gill Sans"/>
                <a:ea typeface="Gill Sans"/>
                <a:cs typeface="Gill Sans"/>
              </a:rPr>
              <a:t>Website</a:t>
            </a:r>
          </a:p>
          <a:p>
            <a:r>
              <a:rPr lang="en-US" dirty="0">
                <a:latin typeface="Gill Sans"/>
                <a:ea typeface="Gill Sans"/>
                <a:cs typeface="Gill Sans"/>
              </a:rPr>
              <a:t>Half termly class news</a:t>
            </a:r>
            <a:r>
              <a:rPr lang="en-GB" dirty="0">
                <a:latin typeface="Gill Sans"/>
                <a:ea typeface="Gill Sans"/>
                <a:cs typeface="Gill Sans"/>
              </a:rPr>
              <a:t>letter</a:t>
            </a:r>
          </a:p>
          <a:p>
            <a:r>
              <a:rPr lang="en-GB" dirty="0">
                <a:latin typeface="Gill Sans"/>
                <a:ea typeface="Gill Sans"/>
                <a:cs typeface="Gill Sans"/>
              </a:rPr>
              <a:t>Parents’ Meetings</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le 1"/>
          <p:cNvSpPr>
            <a:spLocks noGrp="1"/>
          </p:cNvSpPr>
          <p:nvPr>
            <p:ph type="title"/>
          </p:nvPr>
        </p:nvSpPr>
        <p:spPr/>
        <p:txBody>
          <a:bodyPr/>
          <a:lstStyle/>
          <a:p>
            <a:r>
              <a:rPr lang="en-US">
                <a:solidFill>
                  <a:srgbClr val="FF0000"/>
                </a:solidFill>
                <a:latin typeface="Gill Sans"/>
                <a:ea typeface="Gill Sans"/>
                <a:cs typeface="Gill Sans"/>
              </a:rPr>
              <a:t>Support</a:t>
            </a:r>
          </a:p>
        </p:txBody>
      </p:sp>
      <p:sp>
        <p:nvSpPr>
          <p:cNvPr id="27650" name="Content Placeholder 2"/>
          <p:cNvSpPr>
            <a:spLocks noGrp="1"/>
          </p:cNvSpPr>
          <p:nvPr>
            <p:ph idx="1"/>
          </p:nvPr>
        </p:nvSpPr>
        <p:spPr/>
        <p:txBody>
          <a:bodyPr/>
          <a:lstStyle/>
          <a:p>
            <a:r>
              <a:rPr lang="en-GB" dirty="0">
                <a:latin typeface="Gill Sans"/>
                <a:ea typeface="Gill Sans"/>
                <a:cs typeface="Gill Sans"/>
              </a:rPr>
              <a:t>Phase Leader:</a:t>
            </a:r>
          </a:p>
          <a:p>
            <a:endParaRPr lang="en-GB" dirty="0">
              <a:latin typeface="Gill Sans"/>
              <a:ea typeface="Gill Sans"/>
              <a:cs typeface="Gill Sans"/>
            </a:endParaRPr>
          </a:p>
          <a:p>
            <a:r>
              <a:rPr lang="en-GB" dirty="0">
                <a:latin typeface="Gill Sans"/>
                <a:ea typeface="Gill Sans"/>
                <a:cs typeface="Gill Sans"/>
              </a:rPr>
              <a:t>Inclusion/SEND: Catrin Cunnington</a:t>
            </a:r>
            <a:endParaRPr lang="en-GB" b="1" dirty="0">
              <a:latin typeface="Gill Sans"/>
              <a:ea typeface="Gill Sans"/>
              <a:cs typeface="Gill Sans"/>
            </a:endParaRPr>
          </a:p>
          <a:p>
            <a:pPr marL="0" indent="0">
              <a:buNone/>
            </a:pPr>
            <a:endParaRPr lang="en-GB" dirty="0">
              <a:latin typeface="Gill Sans"/>
              <a:ea typeface="Gill Sans"/>
              <a:cs typeface="Gill Sans"/>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idx="4294967295"/>
          </p:nvPr>
        </p:nvSpPr>
        <p:spPr/>
        <p:txBody>
          <a:bodyPr/>
          <a:lstStyle/>
          <a:p>
            <a:r>
              <a:rPr lang="en-US" dirty="0">
                <a:solidFill>
                  <a:srgbClr val="008000"/>
                </a:solidFill>
                <a:latin typeface="Gill Sans"/>
                <a:ea typeface="Gill Sans"/>
                <a:cs typeface="Gill Sans"/>
              </a:rPr>
              <a:t>Parental Involvement</a:t>
            </a:r>
          </a:p>
        </p:txBody>
      </p:sp>
      <p:sp>
        <p:nvSpPr>
          <p:cNvPr id="32771" name="Content Placeholder 2"/>
          <p:cNvSpPr>
            <a:spLocks noGrp="1"/>
          </p:cNvSpPr>
          <p:nvPr>
            <p:ph idx="4294967295"/>
          </p:nvPr>
        </p:nvSpPr>
        <p:spPr>
          <a:xfrm>
            <a:off x="1285875" y="1600200"/>
            <a:ext cx="5778500" cy="4686300"/>
          </a:xfrm>
        </p:spPr>
        <p:txBody>
          <a:bodyPr/>
          <a:lstStyle/>
          <a:p>
            <a:endParaRPr lang="en-GB" dirty="0">
              <a:latin typeface="Gill Sans"/>
              <a:ea typeface="Gill Sans"/>
              <a:cs typeface="Gill Sans"/>
            </a:endParaRP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le 1"/>
          <p:cNvSpPr>
            <a:spLocks noGrp="1"/>
          </p:cNvSpPr>
          <p:nvPr>
            <p:ph type="title"/>
          </p:nvPr>
        </p:nvSpPr>
        <p:spPr/>
        <p:txBody>
          <a:bodyPr/>
          <a:lstStyle/>
          <a:p>
            <a:r>
              <a:rPr lang="en-US" dirty="0">
                <a:solidFill>
                  <a:srgbClr val="008000"/>
                </a:solidFill>
                <a:latin typeface="Gill Sans"/>
                <a:ea typeface="Gill Sans"/>
                <a:cs typeface="Gill Sans"/>
              </a:rPr>
              <a:t>Trips</a:t>
            </a:r>
          </a:p>
        </p:txBody>
      </p:sp>
      <p:sp>
        <p:nvSpPr>
          <p:cNvPr id="28674" name="Content Placeholder 2"/>
          <p:cNvSpPr>
            <a:spLocks noGrp="1"/>
          </p:cNvSpPr>
          <p:nvPr>
            <p:ph idx="1"/>
          </p:nvPr>
        </p:nvSpPr>
        <p:spPr>
          <a:xfrm>
            <a:off x="457200" y="1600201"/>
            <a:ext cx="8229600" cy="3270738"/>
          </a:xfrm>
        </p:spPr>
        <p:txBody>
          <a:bodyPr/>
          <a:lstStyle/>
          <a:p>
            <a:r>
              <a:rPr lang="en-GB" dirty="0">
                <a:latin typeface="Gill Sans"/>
                <a:ea typeface="Gill Sans"/>
                <a:cs typeface="Gill Sans"/>
              </a:rPr>
              <a:t>Volunteers</a:t>
            </a:r>
          </a:p>
          <a:p>
            <a:pPr marL="0" indent="0">
              <a:buNone/>
            </a:pPr>
            <a:endParaRPr lang="en-GB" dirty="0">
              <a:latin typeface="Gill Sans"/>
              <a:ea typeface="Gill Sans"/>
              <a:cs typeface="Gill Sans"/>
            </a:endParaRPr>
          </a:p>
          <a:p>
            <a:r>
              <a:rPr lang="en-GB" dirty="0">
                <a:latin typeface="Gill Sans"/>
                <a:ea typeface="Gill Sans"/>
                <a:cs typeface="Gill Sans"/>
              </a:rPr>
              <a:t>Voluntary Payments</a:t>
            </a:r>
          </a:p>
          <a:p>
            <a:pPr marL="0" indent="0">
              <a:buNone/>
            </a:pPr>
            <a:endParaRPr lang="en-GB" dirty="0">
              <a:latin typeface="Gill Sans"/>
              <a:ea typeface="Gill Sans"/>
              <a:cs typeface="Gill Sans"/>
            </a:endParaRPr>
          </a:p>
          <a:p>
            <a:r>
              <a:rPr lang="en-GB" dirty="0">
                <a:latin typeface="Gill Sans"/>
                <a:ea typeface="Gill Sans"/>
                <a:cs typeface="Gill Sans"/>
              </a:rPr>
              <a:t>Coming up this term – </a:t>
            </a:r>
          </a:p>
          <a:p>
            <a:pPr marL="0" indent="0">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p:txBody>
          <a:bodyPr/>
          <a:lstStyle/>
          <a:p>
            <a:r>
              <a:rPr lang="en-US">
                <a:solidFill>
                  <a:srgbClr val="008000"/>
                </a:solidFill>
                <a:latin typeface="Gill Sans"/>
                <a:ea typeface="Gill Sans"/>
                <a:cs typeface="Gill Sans"/>
              </a:rPr>
              <a:t>Equipment</a:t>
            </a:r>
          </a:p>
        </p:txBody>
      </p:sp>
      <p:sp>
        <p:nvSpPr>
          <p:cNvPr id="24578" name="Content Placeholder 2"/>
          <p:cNvSpPr>
            <a:spLocks noGrp="1"/>
          </p:cNvSpPr>
          <p:nvPr>
            <p:ph idx="1"/>
          </p:nvPr>
        </p:nvSpPr>
        <p:spPr>
          <a:xfrm>
            <a:off x="1285875" y="1600200"/>
            <a:ext cx="5778500" cy="4686300"/>
          </a:xfrm>
        </p:spPr>
        <p:txBody>
          <a:bodyPr/>
          <a:lstStyle/>
          <a:p>
            <a:r>
              <a:rPr lang="en-GB" dirty="0">
                <a:latin typeface="Gill Sans"/>
                <a:ea typeface="Gill Sans"/>
                <a:cs typeface="Gill Sans"/>
              </a:rPr>
              <a:t>Medical</a:t>
            </a:r>
          </a:p>
          <a:p>
            <a:r>
              <a:rPr lang="en-GB" dirty="0">
                <a:latin typeface="Gill Sans"/>
                <a:ea typeface="Gill Sans"/>
                <a:cs typeface="Gill Sans"/>
              </a:rPr>
              <a:t>Book Bag</a:t>
            </a:r>
          </a:p>
          <a:p>
            <a:r>
              <a:rPr lang="en-GB" dirty="0">
                <a:latin typeface="Gill Sans"/>
                <a:ea typeface="Gill Sans"/>
                <a:cs typeface="Gill Sans"/>
              </a:rPr>
              <a:t>School uniform</a:t>
            </a:r>
          </a:p>
          <a:p>
            <a:r>
              <a:rPr lang="en-GB" dirty="0">
                <a:latin typeface="Gill Sans"/>
                <a:ea typeface="Gill Sans"/>
                <a:cs typeface="Gill Sans"/>
              </a:rPr>
              <a:t>PE Kit </a:t>
            </a:r>
          </a:p>
          <a:p>
            <a:r>
              <a:rPr lang="en-GB" dirty="0">
                <a:latin typeface="Gill Sans"/>
                <a:ea typeface="Gill Sans"/>
                <a:cs typeface="Gill Sans"/>
              </a:rPr>
              <a:t>Lunch box</a:t>
            </a:r>
          </a:p>
          <a:p>
            <a:r>
              <a:rPr lang="en-GB" dirty="0">
                <a:latin typeface="Gill Sans"/>
                <a:ea typeface="Gill Sans"/>
                <a:cs typeface="Gill Sans"/>
              </a:rPr>
              <a:t>Coat for wet weather</a:t>
            </a:r>
          </a:p>
          <a:p>
            <a:endParaRPr lang="en-GB" dirty="0">
              <a:latin typeface="Gill Sans"/>
              <a:ea typeface="Gill Sans"/>
              <a:cs typeface="Gill Sans"/>
            </a:endParaRPr>
          </a:p>
          <a:p>
            <a:endParaRPr lang="en-GB" dirty="0">
              <a:latin typeface="Gill Sans"/>
              <a:ea typeface="Gill Sans"/>
              <a:cs typeface="Gill Sans"/>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dirty="0">
                <a:solidFill>
                  <a:srgbClr val="3366FF"/>
                </a:solidFill>
                <a:latin typeface="Gill Sans"/>
                <a:ea typeface="Gill Sans"/>
                <a:cs typeface="Gill Sans"/>
              </a:rPr>
              <a:t>Other </a:t>
            </a:r>
          </a:p>
        </p:txBody>
      </p:sp>
      <p:sp>
        <p:nvSpPr>
          <p:cNvPr id="29698" name="Content Placeholder 2"/>
          <p:cNvSpPr>
            <a:spLocks noGrp="1"/>
          </p:cNvSpPr>
          <p:nvPr>
            <p:ph idx="1"/>
          </p:nvPr>
        </p:nvSpPr>
        <p:spPr/>
        <p:txBody>
          <a:bodyPr/>
          <a:lstStyle/>
          <a:p>
            <a:r>
              <a:rPr lang="en-GB" dirty="0"/>
              <a:t>Interventions</a:t>
            </a:r>
          </a:p>
          <a:p>
            <a:pPr marL="0" indent="0">
              <a:buNone/>
            </a:pPr>
            <a:r>
              <a:rPr lang="en-GB" dirty="0"/>
              <a:t> </a:t>
            </a:r>
          </a:p>
          <a:p>
            <a:r>
              <a:rPr lang="en-GB" dirty="0"/>
              <a:t>Pick up and drop off</a:t>
            </a:r>
          </a:p>
          <a:p>
            <a:pPr marL="0" indent="0">
              <a:buNone/>
            </a:pPr>
            <a:endParaRPr lang="en-GB" dirty="0"/>
          </a:p>
          <a:p>
            <a:r>
              <a:rPr lang="en-GB" dirty="0"/>
              <a:t>Birthday celebrations – donate a book to the class (no sweets or cakes)</a:t>
            </a:r>
          </a:p>
          <a:p>
            <a:endParaRPr lang="en-GB" dirty="0"/>
          </a:p>
          <a:p>
            <a:endParaRPr lang="en-GB" dirty="0">
              <a:solidFill>
                <a:srgbClr val="7030A0"/>
              </a:solidFill>
            </a:endParaRPr>
          </a:p>
          <a:p>
            <a:endParaRPr lang="en-GB" dirty="0">
              <a:latin typeface="Gill Sans"/>
              <a:ea typeface="Gill Sans"/>
              <a:cs typeface="Gill Sans"/>
            </a:endParaRP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idx="4294967295"/>
          </p:nvPr>
        </p:nvSpPr>
        <p:spPr/>
        <p:txBody>
          <a:bodyPr/>
          <a:lstStyle/>
          <a:p>
            <a:r>
              <a:rPr lang="en-US" dirty="0">
                <a:solidFill>
                  <a:srgbClr val="660066"/>
                </a:solidFill>
                <a:latin typeface="Gill Sans"/>
                <a:ea typeface="Gill Sans"/>
                <a:cs typeface="Gill Sans"/>
              </a:rPr>
              <a:t>Concerns</a:t>
            </a:r>
          </a:p>
        </p:txBody>
      </p:sp>
      <p:sp>
        <p:nvSpPr>
          <p:cNvPr id="34819" name="Content Placeholder 2"/>
          <p:cNvSpPr>
            <a:spLocks noGrp="1"/>
          </p:cNvSpPr>
          <p:nvPr>
            <p:ph idx="4294967295"/>
          </p:nvPr>
        </p:nvSpPr>
        <p:spPr/>
        <p:txBody>
          <a:bodyPr/>
          <a:lstStyle/>
          <a:p>
            <a:r>
              <a:rPr lang="en-GB" dirty="0"/>
              <a:t>Complaints procedure (see Complaints Policy on our website)</a:t>
            </a:r>
          </a:p>
          <a:p>
            <a:pPr marL="0" indent="0">
              <a:buNone/>
            </a:pP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p:txBody>
          <a:bodyPr/>
          <a:lstStyle/>
          <a:p>
            <a:r>
              <a:rPr lang="en-US" dirty="0">
                <a:solidFill>
                  <a:srgbClr val="FF0000"/>
                </a:solidFill>
                <a:latin typeface="Gill Sans"/>
                <a:ea typeface="Gill Sans"/>
                <a:cs typeface="Gill Sans"/>
              </a:rPr>
              <a:t>The Teaching Team</a:t>
            </a:r>
          </a:p>
        </p:txBody>
      </p:sp>
      <p:sp>
        <p:nvSpPr>
          <p:cNvPr id="15362" name="Content Placeholder 2"/>
          <p:cNvSpPr>
            <a:spLocks noGrp="1"/>
          </p:cNvSpPr>
          <p:nvPr>
            <p:ph sz="half" idx="1"/>
          </p:nvPr>
        </p:nvSpPr>
        <p:spPr/>
        <p:txBody>
          <a:bodyPr/>
          <a:lstStyle/>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p:txBody>
      </p:sp>
      <p:sp>
        <p:nvSpPr>
          <p:cNvPr id="15363" name="Content Placeholder 7"/>
          <p:cNvSpPr>
            <a:spLocks noGrp="1"/>
          </p:cNvSpPr>
          <p:nvPr>
            <p:ph sz="half" idx="2"/>
          </p:nvPr>
        </p:nvSpPr>
        <p:spPr>
          <a:xfrm>
            <a:off x="551622" y="1417638"/>
            <a:ext cx="7823752" cy="4525963"/>
          </a:xfrm>
        </p:spPr>
        <p:txBody>
          <a:bodyPr/>
          <a:lstStyle/>
          <a:p>
            <a:pPr marL="0" indent="0">
              <a:buFont typeface="Arial" charset="0"/>
              <a:buNone/>
            </a:pPr>
            <a:r>
              <a:rPr lang="en-US" dirty="0"/>
              <a:t>Class teacher: </a:t>
            </a:r>
            <a:r>
              <a:rPr lang="en-US" dirty="0" err="1"/>
              <a:t>Mr</a:t>
            </a:r>
            <a:r>
              <a:rPr lang="en-US" dirty="0"/>
              <a:t> Fansler</a:t>
            </a:r>
          </a:p>
          <a:p>
            <a:pPr marL="0" indent="0">
              <a:buFont typeface="Arial" charset="0"/>
              <a:buNone/>
            </a:pPr>
            <a:endParaRPr lang="en-US" dirty="0"/>
          </a:p>
          <a:p>
            <a:pPr marL="0" indent="0">
              <a:buFont typeface="Arial" charset="0"/>
              <a:buNone/>
            </a:pPr>
            <a:endParaRPr lang="en-US" dirty="0"/>
          </a:p>
          <a:p>
            <a:pPr marL="0" indent="0">
              <a:buFont typeface="Arial" charset="0"/>
              <a:buNone/>
            </a:pPr>
            <a:r>
              <a:rPr lang="en-US" dirty="0"/>
              <a:t>Classroom support: Miss Martin</a:t>
            </a:r>
          </a:p>
          <a:p>
            <a:pPr marL="0" indent="0">
              <a:buFont typeface="Arial" charset="0"/>
              <a:buNone/>
            </a:pPr>
            <a:endParaRPr lang="en-US" dirty="0"/>
          </a:p>
          <a:p>
            <a:pPr marL="0" indent="0">
              <a:buFont typeface="Arial" charset="0"/>
              <a:buNone/>
            </a:pPr>
            <a:endParaRPr lang="en-US" dirty="0"/>
          </a:p>
          <a:p>
            <a:pPr marL="0" indent="0">
              <a:buFont typeface="Arial" charset="0"/>
              <a:buNone/>
            </a:pPr>
            <a:r>
              <a:rPr lang="en-US" dirty="0"/>
              <a:t>Other adults: </a:t>
            </a:r>
            <a:r>
              <a:rPr lang="en-US" dirty="0" err="1"/>
              <a:t>Mr</a:t>
            </a:r>
            <a:r>
              <a:rPr lang="en-US" dirty="0"/>
              <a:t> Sam</a:t>
            </a:r>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a:p>
            <a:pPr marL="0" indent="0">
              <a:buFont typeface="Arial" charset="0"/>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3888D-E0C6-42DD-A21E-799B86F3E4F9}"/>
              </a:ext>
            </a:extLst>
          </p:cNvPr>
          <p:cNvSpPr txBox="1">
            <a:spLocks/>
          </p:cNvSpPr>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defTabSz="457200" rtl="0" fontAlgn="base">
              <a:spcBef>
                <a:spcPct val="0"/>
              </a:spcBef>
              <a:spcAft>
                <a:spcPct val="0"/>
              </a:spcAft>
              <a:defRPr sz="4400" kern="1200">
                <a:solidFill>
                  <a:schemeClr val="tx1"/>
                </a:solidFill>
                <a:latin typeface="+mj-lt"/>
                <a:ea typeface="+mj-ea"/>
                <a:cs typeface="+mj-cs"/>
              </a:defRPr>
            </a:lvl1pPr>
            <a:lvl2pPr algn="ctr" defTabSz="457200" rtl="0" fontAlgn="base">
              <a:spcBef>
                <a:spcPct val="0"/>
              </a:spcBef>
              <a:spcAft>
                <a:spcPct val="0"/>
              </a:spcAft>
              <a:defRPr sz="4400">
                <a:solidFill>
                  <a:schemeClr val="tx1"/>
                </a:solidFill>
                <a:latin typeface="Calibri" pitchFamily="34" charset="0"/>
              </a:defRPr>
            </a:lvl2pPr>
            <a:lvl3pPr algn="ctr" defTabSz="457200" rtl="0" fontAlgn="base">
              <a:spcBef>
                <a:spcPct val="0"/>
              </a:spcBef>
              <a:spcAft>
                <a:spcPct val="0"/>
              </a:spcAft>
              <a:defRPr sz="4400">
                <a:solidFill>
                  <a:schemeClr val="tx1"/>
                </a:solidFill>
                <a:latin typeface="Calibri" pitchFamily="34" charset="0"/>
              </a:defRPr>
            </a:lvl3pPr>
            <a:lvl4pPr algn="ctr" defTabSz="457200" rtl="0" fontAlgn="base">
              <a:spcBef>
                <a:spcPct val="0"/>
              </a:spcBef>
              <a:spcAft>
                <a:spcPct val="0"/>
              </a:spcAft>
              <a:defRPr sz="4400">
                <a:solidFill>
                  <a:schemeClr val="tx1"/>
                </a:solidFill>
                <a:latin typeface="Calibri" pitchFamily="34" charset="0"/>
              </a:defRPr>
            </a:lvl4pPr>
            <a:lvl5pPr algn="ctr" defTabSz="457200" rtl="0" fontAlgn="base">
              <a:spcBef>
                <a:spcPct val="0"/>
              </a:spcBef>
              <a:spcAft>
                <a:spcPct val="0"/>
              </a:spcAft>
              <a:defRPr sz="4400">
                <a:solidFill>
                  <a:schemeClr val="tx1"/>
                </a:solidFill>
                <a:latin typeface="Calibri" pitchFamily="34" charset="0"/>
              </a:defRPr>
            </a:lvl5pPr>
            <a:lvl6pPr marL="457200" algn="ctr" defTabSz="457200" rtl="0" fontAlgn="base">
              <a:spcBef>
                <a:spcPct val="0"/>
              </a:spcBef>
              <a:spcAft>
                <a:spcPct val="0"/>
              </a:spcAft>
              <a:defRPr sz="4400">
                <a:solidFill>
                  <a:schemeClr val="tx1"/>
                </a:solidFill>
                <a:latin typeface="Calibri" pitchFamily="34" charset="0"/>
              </a:defRPr>
            </a:lvl6pPr>
            <a:lvl7pPr marL="914400" algn="ctr" defTabSz="457200" rtl="0" fontAlgn="base">
              <a:spcBef>
                <a:spcPct val="0"/>
              </a:spcBef>
              <a:spcAft>
                <a:spcPct val="0"/>
              </a:spcAft>
              <a:defRPr sz="4400">
                <a:solidFill>
                  <a:schemeClr val="tx1"/>
                </a:solidFill>
                <a:latin typeface="Calibri" pitchFamily="34" charset="0"/>
              </a:defRPr>
            </a:lvl7pPr>
            <a:lvl8pPr marL="1371600" algn="ctr" defTabSz="457200" rtl="0" fontAlgn="base">
              <a:spcBef>
                <a:spcPct val="0"/>
              </a:spcBef>
              <a:spcAft>
                <a:spcPct val="0"/>
              </a:spcAft>
              <a:defRPr sz="4400">
                <a:solidFill>
                  <a:schemeClr val="tx1"/>
                </a:solidFill>
                <a:latin typeface="Calibri" pitchFamily="34" charset="0"/>
              </a:defRPr>
            </a:lvl8pPr>
            <a:lvl9pPr marL="1828800" algn="ctr" defTabSz="457200" rtl="0" fontAlgn="base">
              <a:spcBef>
                <a:spcPct val="0"/>
              </a:spcBef>
              <a:spcAft>
                <a:spcPct val="0"/>
              </a:spcAft>
              <a:defRPr sz="4400">
                <a:solidFill>
                  <a:schemeClr val="tx1"/>
                </a:solidFill>
                <a:latin typeface="Calibri" pitchFamily="34" charset="0"/>
              </a:defRPr>
            </a:lvl9pPr>
          </a:lstStyle>
          <a:p>
            <a:r>
              <a:rPr lang="en-US" dirty="0">
                <a:solidFill>
                  <a:srgbClr val="0000FF"/>
                </a:solidFill>
                <a:latin typeface="Gill Sans"/>
                <a:ea typeface="Gill Sans"/>
                <a:cs typeface="Gill Sans"/>
              </a:rPr>
              <a:t>Questions</a:t>
            </a:r>
          </a:p>
        </p:txBody>
      </p:sp>
    </p:spTree>
    <p:extLst>
      <p:ext uri="{BB962C8B-B14F-4D97-AF65-F5344CB8AC3E}">
        <p14:creationId xmlns:p14="http://schemas.microsoft.com/office/powerpoint/2010/main" val="3263486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Title 1"/>
          <p:cNvSpPr>
            <a:spLocks noGrp="1"/>
          </p:cNvSpPr>
          <p:nvPr>
            <p:ph type="title"/>
          </p:nvPr>
        </p:nvSpPr>
        <p:spPr/>
        <p:txBody>
          <a:bodyPr/>
          <a:lstStyle/>
          <a:p>
            <a:r>
              <a:rPr lang="en-US" dirty="0">
                <a:solidFill>
                  <a:srgbClr val="008000"/>
                </a:solidFill>
                <a:latin typeface="Gill Sans"/>
                <a:ea typeface="Gill Sans"/>
                <a:cs typeface="Gill Sans"/>
              </a:rPr>
              <a:t>The School Day Year… (4, 5 or 6)</a:t>
            </a:r>
          </a:p>
        </p:txBody>
      </p:sp>
      <p:graphicFrame>
        <p:nvGraphicFramePr>
          <p:cNvPr id="2" name="Table 2">
            <a:extLst>
              <a:ext uri="{FF2B5EF4-FFF2-40B4-BE49-F238E27FC236}">
                <a16:creationId xmlns:a16="http://schemas.microsoft.com/office/drawing/2014/main" id="{FF366895-EDBA-4203-96FB-67D5FA1161FB}"/>
              </a:ext>
            </a:extLst>
          </p:cNvPr>
          <p:cNvGraphicFramePr>
            <a:graphicFrameLocks noGrp="1"/>
          </p:cNvGraphicFramePr>
          <p:nvPr>
            <p:extLst>
              <p:ext uri="{D42A27DB-BD31-4B8C-83A1-F6EECF244321}">
                <p14:modId xmlns:p14="http://schemas.microsoft.com/office/powerpoint/2010/main" val="2763633424"/>
              </p:ext>
            </p:extLst>
          </p:nvPr>
        </p:nvGraphicFramePr>
        <p:xfrm>
          <a:off x="1524000" y="1370849"/>
          <a:ext cx="6096000" cy="5034280"/>
        </p:xfrm>
        <a:graphic>
          <a:graphicData uri="http://schemas.openxmlformats.org/drawingml/2006/table">
            <a:tbl>
              <a:tblPr firstRow="1" bandRow="1">
                <a:tableStyleId>{5C22544A-7EE6-4342-B048-85BDC9FD1C3A}</a:tableStyleId>
              </a:tblPr>
              <a:tblGrid>
                <a:gridCol w="2277979">
                  <a:extLst>
                    <a:ext uri="{9D8B030D-6E8A-4147-A177-3AD203B41FA5}">
                      <a16:colId xmlns:a16="http://schemas.microsoft.com/office/drawing/2014/main" val="1582724490"/>
                    </a:ext>
                  </a:extLst>
                </a:gridCol>
                <a:gridCol w="3818021">
                  <a:extLst>
                    <a:ext uri="{9D8B030D-6E8A-4147-A177-3AD203B41FA5}">
                      <a16:colId xmlns:a16="http://schemas.microsoft.com/office/drawing/2014/main" val="3611907435"/>
                    </a:ext>
                  </a:extLst>
                </a:gridCol>
              </a:tblGrid>
              <a:tr h="370840">
                <a:tc>
                  <a:txBody>
                    <a:bodyPr/>
                    <a:lstStyle/>
                    <a:p>
                      <a:endParaRPr lang="en-GB" dirty="0"/>
                    </a:p>
                  </a:txBody>
                  <a:tcPr/>
                </a:tc>
                <a:tc>
                  <a:txBody>
                    <a:bodyPr/>
                    <a:lstStyle/>
                    <a:p>
                      <a:endParaRPr lang="en-GB"/>
                    </a:p>
                  </a:txBody>
                  <a:tcPr/>
                </a:tc>
                <a:extLst>
                  <a:ext uri="{0D108BD9-81ED-4DB2-BD59-A6C34878D82A}">
                    <a16:rowId xmlns:a16="http://schemas.microsoft.com/office/drawing/2014/main" val="1858226750"/>
                  </a:ext>
                </a:extLst>
              </a:tr>
              <a:tr h="370840">
                <a:tc>
                  <a:txBody>
                    <a:bodyPr/>
                    <a:lstStyle/>
                    <a:p>
                      <a:r>
                        <a:rPr lang="en-GB" sz="2800" dirty="0"/>
                        <a:t>8:45am</a:t>
                      </a:r>
                    </a:p>
                  </a:txBody>
                  <a:tcPr/>
                </a:tc>
                <a:tc>
                  <a:txBody>
                    <a:bodyPr/>
                    <a:lstStyle/>
                    <a:p>
                      <a:r>
                        <a:rPr lang="en-GB" sz="2800" dirty="0"/>
                        <a:t>Gates open – Soft Start</a:t>
                      </a:r>
                    </a:p>
                  </a:txBody>
                  <a:tcPr/>
                </a:tc>
                <a:extLst>
                  <a:ext uri="{0D108BD9-81ED-4DB2-BD59-A6C34878D82A}">
                    <a16:rowId xmlns:a16="http://schemas.microsoft.com/office/drawing/2014/main" val="470199984"/>
                  </a:ext>
                </a:extLst>
              </a:tr>
              <a:tr h="370840">
                <a:tc>
                  <a:txBody>
                    <a:bodyPr/>
                    <a:lstStyle/>
                    <a:p>
                      <a:r>
                        <a:rPr lang="en-GB" sz="2800" dirty="0"/>
                        <a:t>9:00am</a:t>
                      </a:r>
                    </a:p>
                  </a:txBody>
                  <a:tcPr/>
                </a:tc>
                <a:tc>
                  <a:txBody>
                    <a:bodyPr/>
                    <a:lstStyle/>
                    <a:p>
                      <a:r>
                        <a:rPr lang="en-GB" sz="2800" dirty="0"/>
                        <a:t>Morning register</a:t>
                      </a:r>
                    </a:p>
                  </a:txBody>
                  <a:tcPr/>
                </a:tc>
                <a:extLst>
                  <a:ext uri="{0D108BD9-81ED-4DB2-BD59-A6C34878D82A}">
                    <a16:rowId xmlns:a16="http://schemas.microsoft.com/office/drawing/2014/main" val="1230791905"/>
                  </a:ext>
                </a:extLst>
              </a:tr>
              <a:tr h="370840">
                <a:tc>
                  <a:txBody>
                    <a:bodyPr/>
                    <a:lstStyle/>
                    <a:p>
                      <a:r>
                        <a:rPr lang="en-GB" sz="2800" dirty="0"/>
                        <a:t>9:10am</a:t>
                      </a:r>
                    </a:p>
                  </a:txBody>
                  <a:tcPr/>
                </a:tc>
                <a:tc>
                  <a:txBody>
                    <a:bodyPr/>
                    <a:lstStyle/>
                    <a:p>
                      <a:r>
                        <a:rPr lang="en-GB" sz="2800" dirty="0"/>
                        <a:t>Collective worship</a:t>
                      </a:r>
                    </a:p>
                  </a:txBody>
                  <a:tcPr/>
                </a:tc>
                <a:extLst>
                  <a:ext uri="{0D108BD9-81ED-4DB2-BD59-A6C34878D82A}">
                    <a16:rowId xmlns:a16="http://schemas.microsoft.com/office/drawing/2014/main" val="282904365"/>
                  </a:ext>
                </a:extLst>
              </a:tr>
              <a:tr h="370840">
                <a:tc>
                  <a:txBody>
                    <a:bodyPr/>
                    <a:lstStyle/>
                    <a:p>
                      <a:r>
                        <a:rPr lang="en-GB" sz="2800" dirty="0"/>
                        <a:t>11:00am</a:t>
                      </a:r>
                    </a:p>
                  </a:txBody>
                  <a:tcPr/>
                </a:tc>
                <a:tc>
                  <a:txBody>
                    <a:bodyPr/>
                    <a:lstStyle/>
                    <a:p>
                      <a:r>
                        <a:rPr lang="en-GB" sz="2800" dirty="0"/>
                        <a:t>Morning break</a:t>
                      </a:r>
                    </a:p>
                  </a:txBody>
                  <a:tcPr/>
                </a:tc>
                <a:extLst>
                  <a:ext uri="{0D108BD9-81ED-4DB2-BD59-A6C34878D82A}">
                    <a16:rowId xmlns:a16="http://schemas.microsoft.com/office/drawing/2014/main" val="1247575963"/>
                  </a:ext>
                </a:extLst>
              </a:tr>
              <a:tr h="370840">
                <a:tc>
                  <a:txBody>
                    <a:bodyPr/>
                    <a:lstStyle/>
                    <a:p>
                      <a:r>
                        <a:rPr lang="en-GB" sz="2800" dirty="0"/>
                        <a:t>12:30noon</a:t>
                      </a:r>
                    </a:p>
                  </a:txBody>
                  <a:tcPr/>
                </a:tc>
                <a:tc>
                  <a:txBody>
                    <a:bodyPr/>
                    <a:lstStyle/>
                    <a:p>
                      <a:r>
                        <a:rPr lang="en-GB" sz="2800" dirty="0"/>
                        <a:t>Lunch break</a:t>
                      </a:r>
                    </a:p>
                  </a:txBody>
                  <a:tcPr/>
                </a:tc>
                <a:extLst>
                  <a:ext uri="{0D108BD9-81ED-4DB2-BD59-A6C34878D82A}">
                    <a16:rowId xmlns:a16="http://schemas.microsoft.com/office/drawing/2014/main" val="1669518396"/>
                  </a:ext>
                </a:extLst>
              </a:tr>
              <a:tr h="370840">
                <a:tc>
                  <a:txBody>
                    <a:bodyPr/>
                    <a:lstStyle/>
                    <a:p>
                      <a:r>
                        <a:rPr lang="en-GB" sz="2800" dirty="0"/>
                        <a:t>1:30pm</a:t>
                      </a:r>
                    </a:p>
                  </a:txBody>
                  <a:tcPr/>
                </a:tc>
                <a:tc>
                  <a:txBody>
                    <a:bodyPr/>
                    <a:lstStyle/>
                    <a:p>
                      <a:r>
                        <a:rPr lang="en-GB" sz="2800" dirty="0"/>
                        <a:t>Afternoon register</a:t>
                      </a:r>
                    </a:p>
                  </a:txBody>
                  <a:tcPr/>
                </a:tc>
                <a:extLst>
                  <a:ext uri="{0D108BD9-81ED-4DB2-BD59-A6C34878D82A}">
                    <a16:rowId xmlns:a16="http://schemas.microsoft.com/office/drawing/2014/main" val="3935973953"/>
                  </a:ext>
                </a:extLst>
              </a:tr>
              <a:tr h="370840">
                <a:tc>
                  <a:txBody>
                    <a:bodyPr/>
                    <a:lstStyle/>
                    <a:p>
                      <a:r>
                        <a:rPr lang="en-GB" sz="2800" dirty="0"/>
                        <a:t>3:30pm</a:t>
                      </a:r>
                    </a:p>
                  </a:txBody>
                  <a:tcPr/>
                </a:tc>
                <a:tc>
                  <a:txBody>
                    <a:bodyPr/>
                    <a:lstStyle/>
                    <a:p>
                      <a:r>
                        <a:rPr lang="en-GB" sz="2800" dirty="0"/>
                        <a:t>School day ends</a:t>
                      </a:r>
                    </a:p>
                  </a:txBody>
                  <a:tcPr/>
                </a:tc>
                <a:extLst>
                  <a:ext uri="{0D108BD9-81ED-4DB2-BD59-A6C34878D82A}">
                    <a16:rowId xmlns:a16="http://schemas.microsoft.com/office/drawing/2014/main" val="3289148560"/>
                  </a:ext>
                </a:extLst>
              </a:tr>
              <a:tr h="370840">
                <a:tc>
                  <a:txBody>
                    <a:bodyPr/>
                    <a:lstStyle/>
                    <a:p>
                      <a:r>
                        <a:rPr lang="en-GB" sz="2800" dirty="0"/>
                        <a:t>3:45pm</a:t>
                      </a:r>
                    </a:p>
                  </a:txBody>
                  <a:tcPr/>
                </a:tc>
                <a:tc>
                  <a:txBody>
                    <a:bodyPr/>
                    <a:lstStyle/>
                    <a:p>
                      <a:r>
                        <a:rPr lang="en-GB" sz="2800" kern="1200" dirty="0">
                          <a:solidFill>
                            <a:schemeClr val="dk1"/>
                          </a:solidFill>
                          <a:effectLst/>
                          <a:latin typeface="+mn-lt"/>
                          <a:ea typeface="+mn-ea"/>
                          <a:cs typeface="+mn-cs"/>
                        </a:rPr>
                        <a:t>After-school clubs start</a:t>
                      </a:r>
                      <a:endParaRPr lang="en-GB" sz="2800" dirty="0"/>
                    </a:p>
                  </a:txBody>
                  <a:tcPr/>
                </a:tc>
                <a:extLst>
                  <a:ext uri="{0D108BD9-81ED-4DB2-BD59-A6C34878D82A}">
                    <a16:rowId xmlns:a16="http://schemas.microsoft.com/office/drawing/2014/main" val="2944130704"/>
                  </a:ext>
                </a:extLst>
              </a:tr>
              <a:tr h="370840">
                <a:tc>
                  <a:txBody>
                    <a:bodyPr/>
                    <a:lstStyle/>
                    <a:p>
                      <a:r>
                        <a:rPr lang="en-GB" sz="2800" dirty="0"/>
                        <a:t>4:45pm</a:t>
                      </a:r>
                    </a:p>
                  </a:txBody>
                  <a:tcPr/>
                </a:tc>
                <a:tc>
                  <a:txBody>
                    <a:bodyPr/>
                    <a:lstStyle/>
                    <a:p>
                      <a:r>
                        <a:rPr lang="en-GB" sz="2800" kern="1200" dirty="0">
                          <a:solidFill>
                            <a:schemeClr val="dk1"/>
                          </a:solidFill>
                          <a:effectLst/>
                          <a:latin typeface="+mn-lt"/>
                          <a:ea typeface="+mn-ea"/>
                          <a:cs typeface="+mn-cs"/>
                        </a:rPr>
                        <a:t>After-school clubs end</a:t>
                      </a:r>
                      <a:endParaRPr lang="en-GB" sz="2800" dirty="0"/>
                    </a:p>
                  </a:txBody>
                  <a:tcPr/>
                </a:tc>
                <a:extLst>
                  <a:ext uri="{0D108BD9-81ED-4DB2-BD59-A6C34878D82A}">
                    <a16:rowId xmlns:a16="http://schemas.microsoft.com/office/drawing/2014/main" val="1604622602"/>
                  </a:ext>
                </a:extLst>
              </a:tr>
            </a:tbl>
          </a:graphicData>
        </a:graphic>
      </p:graphicFrame>
    </p:spTree>
    <p:extLst>
      <p:ext uri="{BB962C8B-B14F-4D97-AF65-F5344CB8AC3E}">
        <p14:creationId xmlns:p14="http://schemas.microsoft.com/office/powerpoint/2010/main" val="15136252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Title 1"/>
          <p:cNvSpPr>
            <a:spLocks noGrp="1"/>
          </p:cNvSpPr>
          <p:nvPr>
            <p:ph type="title"/>
          </p:nvPr>
        </p:nvSpPr>
        <p:spPr/>
        <p:txBody>
          <a:bodyPr/>
          <a:lstStyle/>
          <a:p>
            <a:r>
              <a:rPr lang="en-US" dirty="0">
                <a:solidFill>
                  <a:srgbClr val="660066"/>
                </a:solidFill>
                <a:latin typeface="Gill Sans"/>
                <a:ea typeface="Gill Sans"/>
                <a:cs typeface="Gill Sans"/>
              </a:rPr>
              <a:t>Routines</a:t>
            </a:r>
          </a:p>
        </p:txBody>
      </p:sp>
      <p:sp>
        <p:nvSpPr>
          <p:cNvPr id="19458" name="Content Placeholder 2"/>
          <p:cNvSpPr>
            <a:spLocks noGrp="1"/>
          </p:cNvSpPr>
          <p:nvPr>
            <p:ph idx="1"/>
          </p:nvPr>
        </p:nvSpPr>
        <p:spPr>
          <a:xfrm>
            <a:off x="847602" y="1166018"/>
            <a:ext cx="7203868" cy="4705393"/>
          </a:xfrm>
        </p:spPr>
        <p:txBody>
          <a:bodyPr/>
          <a:lstStyle/>
          <a:p>
            <a:pPr eaLnBrk="1" hangingPunct="1"/>
            <a:r>
              <a:rPr lang="en-US" sz="2800" dirty="0"/>
              <a:t>The start of the day is from 8:45am. The day begins with a Soft Start, during which children will be provided with a range of activities in their classroom. Children arriving after 9:00am will be marked as late.</a:t>
            </a:r>
          </a:p>
          <a:p>
            <a:pPr eaLnBrk="1" hangingPunct="1"/>
            <a:endParaRPr lang="en-US" sz="2800" dirty="0"/>
          </a:p>
          <a:p>
            <a:pPr eaLnBrk="1" hangingPunct="1"/>
            <a:r>
              <a:rPr lang="en-US" sz="2800" dirty="0"/>
              <a:t>Lunch is at 12:30 – 1:25.</a:t>
            </a:r>
          </a:p>
          <a:p>
            <a:pPr marL="0" indent="0" eaLnBrk="1" hangingPunct="1">
              <a:buNone/>
            </a:pPr>
            <a:endParaRPr lang="en-US" sz="2800" dirty="0"/>
          </a:p>
          <a:p>
            <a:pPr eaLnBrk="1" hangingPunct="1"/>
            <a:r>
              <a:rPr lang="en-US" sz="2800" dirty="0"/>
              <a:t>End of the day is 3.30pm - children must tell an adult before leaving the school.</a:t>
            </a:r>
          </a:p>
          <a:p>
            <a:endParaRPr lang="en-US" dirty="0"/>
          </a:p>
          <a:p>
            <a:endParaRPr lang="en-US" dirty="0"/>
          </a:p>
          <a:p>
            <a:pPr marL="0" indent="0">
              <a:buNone/>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idx="4294967295"/>
          </p:nvPr>
        </p:nvSpPr>
        <p:spPr/>
        <p:txBody>
          <a:bodyPr/>
          <a:lstStyle/>
          <a:p>
            <a:r>
              <a:rPr lang="en-US" dirty="0">
                <a:solidFill>
                  <a:srgbClr val="660066"/>
                </a:solidFill>
                <a:latin typeface="Gill Sans"/>
                <a:ea typeface="Gill Sans"/>
                <a:cs typeface="Gill Sans"/>
              </a:rPr>
              <a:t>Expectations</a:t>
            </a:r>
          </a:p>
        </p:txBody>
      </p:sp>
      <p:sp>
        <p:nvSpPr>
          <p:cNvPr id="33795" name="Content Placeholder 2"/>
          <p:cNvSpPr>
            <a:spLocks noGrp="1"/>
          </p:cNvSpPr>
          <p:nvPr>
            <p:ph idx="4294967295"/>
          </p:nvPr>
        </p:nvSpPr>
        <p:spPr>
          <a:xfrm>
            <a:off x="1614488" y="1600200"/>
            <a:ext cx="7072312" cy="4525963"/>
          </a:xfrm>
        </p:spPr>
        <p:txBody>
          <a:bodyPr/>
          <a:lstStyle/>
          <a:p>
            <a:r>
              <a:rPr lang="en-US" dirty="0"/>
              <a:t>Attendance</a:t>
            </a:r>
          </a:p>
          <a:p>
            <a:r>
              <a:rPr lang="en-US" dirty="0"/>
              <a:t>Punctuality</a:t>
            </a:r>
          </a:p>
          <a:p>
            <a:r>
              <a:rPr lang="en-GB" dirty="0"/>
              <a:t>School and class rules</a:t>
            </a:r>
          </a:p>
          <a:p>
            <a:r>
              <a:rPr lang="en-GB" dirty="0"/>
              <a:t>Responsibilities</a:t>
            </a:r>
          </a:p>
          <a:p>
            <a:r>
              <a:rPr lang="en-GB" dirty="0"/>
              <a:t>Rewards</a:t>
            </a:r>
          </a:p>
          <a:p>
            <a:r>
              <a:rPr lang="en-GB" dirty="0"/>
              <a:t>Sanctions</a:t>
            </a:r>
          </a:p>
          <a:p>
            <a:r>
              <a:rPr lang="en-GB" dirty="0"/>
              <a:t>Healthy school – packed lunches and nut free policy</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a:solidFill>
                  <a:schemeClr val="accent6">
                    <a:lumMod val="75000"/>
                  </a:schemeClr>
                </a:solidFill>
                <a:latin typeface="Gill Sans"/>
                <a:cs typeface="Gill Sans"/>
              </a:rPr>
              <a:t>Year English  Curriculum</a:t>
            </a:r>
          </a:p>
        </p:txBody>
      </p:sp>
      <p:sp>
        <p:nvSpPr>
          <p:cNvPr id="3" name="Content Placeholder 2"/>
          <p:cNvSpPr>
            <a:spLocks noGrp="1"/>
          </p:cNvSpPr>
          <p:nvPr>
            <p:ph idx="1"/>
          </p:nvPr>
        </p:nvSpPr>
        <p:spPr/>
        <p:txBody>
          <a:bodyPr>
            <a:normAutofit/>
          </a:bodyPr>
          <a:lstStyle/>
          <a:p>
            <a:pPr marL="0" indent="0">
              <a:buNone/>
            </a:pPr>
            <a:r>
              <a:rPr lang="en-GB" dirty="0">
                <a:latin typeface="Gill Sans"/>
                <a:ea typeface="Gill Sans"/>
                <a:cs typeface="Gill Sans"/>
              </a:rPr>
              <a:t>		</a:t>
            </a:r>
            <a:endParaRPr lang="en-US" dirty="0"/>
          </a:p>
        </p:txBody>
      </p:sp>
      <p:pic>
        <p:nvPicPr>
          <p:cNvPr id="5" name="Picture 4">
            <a:extLst>
              <a:ext uri="{FF2B5EF4-FFF2-40B4-BE49-F238E27FC236}">
                <a16:creationId xmlns:a16="http://schemas.microsoft.com/office/drawing/2014/main" id="{AB6D6962-0FDD-4173-B7B6-07CAA6CEB624}"/>
              </a:ext>
            </a:extLst>
          </p:cNvPr>
          <p:cNvPicPr>
            <a:picLocks noChangeAspect="1"/>
          </p:cNvPicPr>
          <p:nvPr/>
        </p:nvPicPr>
        <p:blipFill>
          <a:blip r:embed="rId2"/>
          <a:stretch>
            <a:fillRect/>
          </a:stretch>
        </p:blipFill>
        <p:spPr>
          <a:xfrm>
            <a:off x="13651" y="1442760"/>
            <a:ext cx="9116697" cy="3972479"/>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a:solidFill>
                  <a:schemeClr val="accent6">
                    <a:lumMod val="75000"/>
                  </a:schemeClr>
                </a:solidFill>
                <a:latin typeface="Gill Sans"/>
                <a:cs typeface="Gill Sans"/>
              </a:rPr>
              <a:t>Geography  Curriculum</a:t>
            </a:r>
          </a:p>
        </p:txBody>
      </p:sp>
      <p:sp>
        <p:nvSpPr>
          <p:cNvPr id="3" name="Content Placeholder 2"/>
          <p:cNvSpPr>
            <a:spLocks noGrp="1"/>
          </p:cNvSpPr>
          <p:nvPr>
            <p:ph idx="1"/>
          </p:nvPr>
        </p:nvSpPr>
        <p:spPr/>
        <p:txBody>
          <a:bodyPr>
            <a:normAutofit/>
          </a:bodyPr>
          <a:lstStyle/>
          <a:p>
            <a:pPr marL="0" indent="0">
              <a:buNone/>
            </a:pPr>
            <a:r>
              <a:rPr lang="en-GB" dirty="0">
                <a:latin typeface="Gill Sans"/>
                <a:ea typeface="Gill Sans"/>
                <a:cs typeface="Gill Sans"/>
              </a:rPr>
              <a:t>		</a:t>
            </a:r>
            <a:endParaRPr lang="en-US" dirty="0"/>
          </a:p>
        </p:txBody>
      </p:sp>
      <p:pic>
        <p:nvPicPr>
          <p:cNvPr id="5" name="Picture 4">
            <a:extLst>
              <a:ext uri="{FF2B5EF4-FFF2-40B4-BE49-F238E27FC236}">
                <a16:creationId xmlns:a16="http://schemas.microsoft.com/office/drawing/2014/main" id="{BBE32490-C345-4E5F-BF5E-ACC7706E2A9C}"/>
              </a:ext>
            </a:extLst>
          </p:cNvPr>
          <p:cNvPicPr>
            <a:picLocks noChangeAspect="1"/>
          </p:cNvPicPr>
          <p:nvPr/>
        </p:nvPicPr>
        <p:blipFill>
          <a:blip r:embed="rId2"/>
          <a:stretch>
            <a:fillRect/>
          </a:stretch>
        </p:blipFill>
        <p:spPr>
          <a:xfrm>
            <a:off x="547735" y="1233184"/>
            <a:ext cx="8048530" cy="5350178"/>
          </a:xfrm>
          <a:prstGeom prst="rect">
            <a:avLst/>
          </a:prstGeom>
        </p:spPr>
      </p:pic>
    </p:spTree>
    <p:extLst>
      <p:ext uri="{BB962C8B-B14F-4D97-AF65-F5344CB8AC3E}">
        <p14:creationId xmlns:p14="http://schemas.microsoft.com/office/powerpoint/2010/main" val="36175061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rtlCol="0">
            <a:normAutofit/>
          </a:bodyPr>
          <a:lstStyle/>
          <a:p>
            <a:pPr fontAlgn="auto">
              <a:spcAft>
                <a:spcPts val="0"/>
              </a:spcAft>
              <a:defRPr/>
            </a:pPr>
            <a:r>
              <a:rPr lang="en-US" dirty="0">
                <a:solidFill>
                  <a:schemeClr val="accent6">
                    <a:lumMod val="75000"/>
                  </a:schemeClr>
                </a:solidFill>
                <a:latin typeface="Gill Sans"/>
                <a:cs typeface="Gill Sans"/>
              </a:rPr>
              <a:t>History  Curriculum</a:t>
            </a:r>
          </a:p>
        </p:txBody>
      </p:sp>
      <p:sp>
        <p:nvSpPr>
          <p:cNvPr id="3" name="Content Placeholder 2"/>
          <p:cNvSpPr>
            <a:spLocks noGrp="1"/>
          </p:cNvSpPr>
          <p:nvPr>
            <p:ph idx="1"/>
          </p:nvPr>
        </p:nvSpPr>
        <p:spPr/>
        <p:txBody>
          <a:bodyPr>
            <a:normAutofit/>
          </a:bodyPr>
          <a:lstStyle/>
          <a:p>
            <a:pPr marL="0" indent="0">
              <a:buNone/>
            </a:pPr>
            <a:r>
              <a:rPr lang="en-GB" dirty="0">
                <a:latin typeface="Gill Sans"/>
                <a:ea typeface="Gill Sans"/>
                <a:cs typeface="Gill Sans"/>
              </a:rPr>
              <a:t>		</a:t>
            </a:r>
            <a:endParaRPr lang="en-US" dirty="0"/>
          </a:p>
        </p:txBody>
      </p:sp>
      <p:pic>
        <p:nvPicPr>
          <p:cNvPr id="6" name="Picture 5">
            <a:extLst>
              <a:ext uri="{FF2B5EF4-FFF2-40B4-BE49-F238E27FC236}">
                <a16:creationId xmlns:a16="http://schemas.microsoft.com/office/drawing/2014/main" id="{E6F44AC4-4DA3-4C8A-80C8-BD13E5F04A4A}"/>
              </a:ext>
            </a:extLst>
          </p:cNvPr>
          <p:cNvPicPr>
            <a:picLocks noChangeAspect="1"/>
          </p:cNvPicPr>
          <p:nvPr/>
        </p:nvPicPr>
        <p:blipFill>
          <a:blip r:embed="rId2"/>
          <a:stretch>
            <a:fillRect/>
          </a:stretch>
        </p:blipFill>
        <p:spPr>
          <a:xfrm>
            <a:off x="0" y="2540623"/>
            <a:ext cx="9144000" cy="1776753"/>
          </a:xfrm>
          <a:prstGeom prst="rect">
            <a:avLst/>
          </a:prstGeom>
        </p:spPr>
      </p:pic>
    </p:spTree>
    <p:extLst>
      <p:ext uri="{BB962C8B-B14F-4D97-AF65-F5344CB8AC3E}">
        <p14:creationId xmlns:p14="http://schemas.microsoft.com/office/powerpoint/2010/main" val="1699381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a:solidFill>
                  <a:srgbClr val="660066"/>
                </a:solidFill>
                <a:latin typeface="Gill Sans"/>
                <a:ea typeface="Gill Sans"/>
                <a:cs typeface="Gill Sans"/>
              </a:rPr>
              <a:t>Key Objectives</a:t>
            </a:r>
          </a:p>
        </p:txBody>
      </p:sp>
      <p:sp>
        <p:nvSpPr>
          <p:cNvPr id="21506" name="Content Placeholder 2"/>
          <p:cNvSpPr>
            <a:spLocks noGrp="1"/>
          </p:cNvSpPr>
          <p:nvPr>
            <p:ph idx="1"/>
          </p:nvPr>
        </p:nvSpPr>
        <p:spPr/>
        <p:txBody>
          <a:bodyPr/>
          <a:lstStyle/>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747</TotalTime>
  <Words>401</Words>
  <Application>Microsoft Office PowerPoint</Application>
  <PresentationFormat>On-screen Show (4:3)</PresentationFormat>
  <Paragraphs>110</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Gill Sans</vt:lpstr>
      <vt:lpstr>Office Theme</vt:lpstr>
      <vt:lpstr>St. Augustine’s Primary  Meet the Teacher Meeting  Year 4 (Mr Fansler’s Class)  September 2022 </vt:lpstr>
      <vt:lpstr>The Teaching Team</vt:lpstr>
      <vt:lpstr>The School Day Year… (4, 5 or 6)</vt:lpstr>
      <vt:lpstr>Routines</vt:lpstr>
      <vt:lpstr>Expectations</vt:lpstr>
      <vt:lpstr>Year English  Curriculum</vt:lpstr>
      <vt:lpstr>Geography  Curriculum</vt:lpstr>
      <vt:lpstr>History  Curriculum</vt:lpstr>
      <vt:lpstr>Key Objectives</vt:lpstr>
      <vt:lpstr>Physical Education</vt:lpstr>
      <vt:lpstr>A School That Loves Reading</vt:lpstr>
      <vt:lpstr>Homework</vt:lpstr>
      <vt:lpstr>Communication</vt:lpstr>
      <vt:lpstr>Support</vt:lpstr>
      <vt:lpstr>Parental Involvement</vt:lpstr>
      <vt:lpstr>Trips</vt:lpstr>
      <vt:lpstr>Equipment</vt:lpstr>
      <vt:lpstr>Other </vt:lpstr>
      <vt:lpstr>Concerns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Dean</dc:creator>
  <cp:lastModifiedBy>P Fansler</cp:lastModifiedBy>
  <cp:revision>68</cp:revision>
  <cp:lastPrinted>2016-09-12T07:07:19Z</cp:lastPrinted>
  <dcterms:created xsi:type="dcterms:W3CDTF">2014-09-01T18:52:46Z</dcterms:created>
  <dcterms:modified xsi:type="dcterms:W3CDTF">2023-09-05T15:59:24Z</dcterms:modified>
</cp:coreProperties>
</file>