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
  </p:notesMasterIdLst>
  <p:handoutMasterIdLst>
    <p:handoutMasterId r:id="rId17"/>
  </p:handoutMasterIdLst>
  <p:sldIdLst>
    <p:sldId id="256" r:id="rId2"/>
    <p:sldId id="257" r:id="rId3"/>
    <p:sldId id="280" r:id="rId4"/>
    <p:sldId id="282" r:id="rId5"/>
    <p:sldId id="283" r:id="rId6"/>
    <p:sldId id="284" r:id="rId7"/>
    <p:sldId id="285" r:id="rId8"/>
    <p:sldId id="286" r:id="rId9"/>
    <p:sldId id="287" r:id="rId10"/>
    <p:sldId id="288" r:id="rId11"/>
    <p:sldId id="272" r:id="rId12"/>
    <p:sldId id="289" r:id="rId13"/>
    <p:sldId id="263" r:id="rId14"/>
    <p:sldId id="279" r:id="rId15"/>
  </p:sldIdLst>
  <p:sldSz cx="9144000" cy="6858000" type="screen4x3"/>
  <p:notesSz cx="6797675" cy="9926638"/>
  <p:defaultTextStyle>
    <a:defPPr>
      <a:defRPr lang="en-US"/>
    </a:defPPr>
    <a:lvl1pPr algn="l" defTabSz="457200" rtl="0" fontAlgn="base">
      <a:spcBef>
        <a:spcPct val="0"/>
      </a:spcBef>
      <a:spcAft>
        <a:spcPct val="0"/>
      </a:spcAft>
      <a:defRPr kern="1200">
        <a:solidFill>
          <a:schemeClr val="tx1"/>
        </a:solidFill>
        <a:latin typeface="Arial" charset="0"/>
        <a:ea typeface="+mn-ea"/>
        <a:cs typeface="Arial" charset="0"/>
      </a:defRPr>
    </a:lvl1pPr>
    <a:lvl2pPr marL="457200" algn="l" defTabSz="457200" rtl="0" fontAlgn="base">
      <a:spcBef>
        <a:spcPct val="0"/>
      </a:spcBef>
      <a:spcAft>
        <a:spcPct val="0"/>
      </a:spcAft>
      <a:defRPr kern="1200">
        <a:solidFill>
          <a:schemeClr val="tx1"/>
        </a:solidFill>
        <a:latin typeface="Arial" charset="0"/>
        <a:ea typeface="+mn-ea"/>
        <a:cs typeface="Arial" charset="0"/>
      </a:defRPr>
    </a:lvl2pPr>
    <a:lvl3pPr marL="914400" algn="l" defTabSz="457200" rtl="0" fontAlgn="base">
      <a:spcBef>
        <a:spcPct val="0"/>
      </a:spcBef>
      <a:spcAft>
        <a:spcPct val="0"/>
      </a:spcAft>
      <a:defRPr kern="1200">
        <a:solidFill>
          <a:schemeClr val="tx1"/>
        </a:solidFill>
        <a:latin typeface="Arial" charset="0"/>
        <a:ea typeface="+mn-ea"/>
        <a:cs typeface="Arial" charset="0"/>
      </a:defRPr>
    </a:lvl3pPr>
    <a:lvl4pPr marL="1371600" algn="l" defTabSz="457200" rtl="0" fontAlgn="base">
      <a:spcBef>
        <a:spcPct val="0"/>
      </a:spcBef>
      <a:spcAft>
        <a:spcPct val="0"/>
      </a:spcAft>
      <a:defRPr kern="1200">
        <a:solidFill>
          <a:schemeClr val="tx1"/>
        </a:solidFill>
        <a:latin typeface="Arial" charset="0"/>
        <a:ea typeface="+mn-ea"/>
        <a:cs typeface="Arial" charset="0"/>
      </a:defRPr>
    </a:lvl4pPr>
    <a:lvl5pPr marL="1828800" algn="l" defTabSz="457200"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3333CC"/>
    <a:srgbClr val="3333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566" autoAdjust="0"/>
    <p:restoredTop sz="94673"/>
  </p:normalViewPr>
  <p:slideViewPr>
    <p:cSldViewPr snapToGrid="0" snapToObjects="1">
      <p:cViewPr varScale="1">
        <p:scale>
          <a:sx n="106" d="100"/>
          <a:sy n="106" d="100"/>
        </p:scale>
        <p:origin x="1596"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5C193EFD-F41D-43EE-B4D8-20E1C2808200}" type="datetimeFigureOut">
              <a:rPr lang="en-GB" smtClean="0"/>
              <a:t>05/09/2023</a:t>
            </a:fld>
            <a:endParaRPr lang="en-GB"/>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B8D9E188-A322-4703-A694-AA80B9543A53}" type="slidenum">
              <a:rPr lang="en-GB" smtClean="0"/>
              <a:t>‹#›</a:t>
            </a:fld>
            <a:endParaRPr lang="en-GB"/>
          </a:p>
        </p:txBody>
      </p:sp>
    </p:spTree>
    <p:extLst>
      <p:ext uri="{BB962C8B-B14F-4D97-AF65-F5344CB8AC3E}">
        <p14:creationId xmlns:p14="http://schemas.microsoft.com/office/powerpoint/2010/main" val="12307538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B2CAC03C-2F81-ED4D-ABD4-25C1A9FC2134}" type="datetimeFigureOut">
              <a:rPr lang="en-GB" smtClean="0"/>
              <a:t>05/09/2023</a:t>
            </a:fld>
            <a:endParaRPr lang="en-GB"/>
          </a:p>
        </p:txBody>
      </p:sp>
      <p:sp>
        <p:nvSpPr>
          <p:cNvPr id="4" name="Slide Image Placeholder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F5771334-72EA-7046-955C-BF1A3AA3D677}" type="slidenum">
              <a:rPr lang="en-GB" smtClean="0"/>
              <a:t>‹#›</a:t>
            </a:fld>
            <a:endParaRPr lang="en-GB"/>
          </a:p>
        </p:txBody>
      </p:sp>
    </p:spTree>
    <p:extLst>
      <p:ext uri="{BB962C8B-B14F-4D97-AF65-F5344CB8AC3E}">
        <p14:creationId xmlns:p14="http://schemas.microsoft.com/office/powerpoint/2010/main" val="23367457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sz="1200" dirty="0"/>
              <a:t>The start of the day is from 8:45am. The day begins with a Soft Start, during which children will be provided with a range of activities in their classroom. Children arriving after 9:00am will be marked as late.</a:t>
            </a:r>
          </a:p>
          <a:p>
            <a:pPr eaLnBrk="1" hangingPunct="1"/>
            <a:endParaRPr lang="en-US" sz="1200" dirty="0"/>
          </a:p>
          <a:p>
            <a:pPr eaLnBrk="1" hangingPunct="1"/>
            <a:r>
              <a:rPr lang="en-US" sz="1200" dirty="0"/>
              <a:t>Lunch is at …</a:t>
            </a:r>
          </a:p>
          <a:p>
            <a:pPr marL="0" indent="0" eaLnBrk="1" hangingPunct="1">
              <a:buNone/>
            </a:pPr>
            <a:endParaRPr lang="en-US" sz="1200" dirty="0"/>
          </a:p>
          <a:p>
            <a:pPr eaLnBrk="1" hangingPunct="1"/>
            <a:r>
              <a:rPr lang="en-US" sz="1200" dirty="0"/>
              <a:t>End of the day is 3.30pm - children must tell an adult before leaving the school.</a:t>
            </a:r>
          </a:p>
          <a:p>
            <a:endParaRPr lang="en-GB" dirty="0"/>
          </a:p>
        </p:txBody>
      </p:sp>
      <p:sp>
        <p:nvSpPr>
          <p:cNvPr id="4" name="Slide Number Placeholder 3"/>
          <p:cNvSpPr>
            <a:spLocks noGrp="1"/>
          </p:cNvSpPr>
          <p:nvPr>
            <p:ph type="sldNum" sz="quarter" idx="5"/>
          </p:nvPr>
        </p:nvSpPr>
        <p:spPr/>
        <p:txBody>
          <a:bodyPr/>
          <a:lstStyle/>
          <a:p>
            <a:fld id="{F5771334-72EA-7046-955C-BF1A3AA3D677}" type="slidenum">
              <a:rPr lang="en-GB" smtClean="0"/>
              <a:t>3</a:t>
            </a:fld>
            <a:endParaRPr lang="en-GB"/>
          </a:p>
        </p:txBody>
      </p:sp>
    </p:spTree>
    <p:extLst>
      <p:ext uri="{BB962C8B-B14F-4D97-AF65-F5344CB8AC3E}">
        <p14:creationId xmlns:p14="http://schemas.microsoft.com/office/powerpoint/2010/main" val="7670056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AE4096DA-CF29-4A43-A6D5-98B34BDAFA31}" type="datetimeFigureOut">
              <a:rPr lang="en-US"/>
              <a:pPr>
                <a:defRPr/>
              </a:pPr>
              <a:t>9/5/2023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4F4F66A-1357-4161-B61D-38F9375EAF1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lvl1pPr>
              <a:defRPr/>
            </a:lvl1pPr>
          </a:lstStyle>
          <a:p>
            <a:pPr>
              <a:defRPr/>
            </a:pPr>
            <a:fld id="{78C95660-95AC-4471-BAC8-85E84388619D}" type="datetimeFigureOut">
              <a:rPr lang="en-US"/>
              <a:pPr>
                <a:defRPr/>
              </a:pPr>
              <a:t>9/5/2023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030D527-C9F3-4836-92C9-B31FEC5836D7}"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lvl1pPr>
              <a:defRPr/>
            </a:lvl1pPr>
          </a:lstStyle>
          <a:p>
            <a:pPr>
              <a:defRPr/>
            </a:pPr>
            <a:fld id="{AEFF3F5E-AFCE-4BCA-8E10-C1F4D45FABE8}" type="datetimeFigureOut">
              <a:rPr lang="en-US"/>
              <a:pPr>
                <a:defRPr/>
              </a:pPr>
              <a:t>9/5/2023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5DC9893-5B73-4436-9E06-1854E4C69C5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lvl1pPr>
              <a:defRPr/>
            </a:lvl1pPr>
          </a:lstStyle>
          <a:p>
            <a:pPr>
              <a:defRPr/>
            </a:pPr>
            <a:fld id="{5B8225BB-5736-4C84-81F3-5C4AF792D25A}" type="datetimeFigureOut">
              <a:rPr lang="en-US"/>
              <a:pPr>
                <a:defRPr/>
              </a:pPr>
              <a:t>9/5/2023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C3BA62A-EF38-4530-A9F2-09798143EE5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lvl1pPr>
              <a:defRPr/>
            </a:lvl1pPr>
          </a:lstStyle>
          <a:p>
            <a:pPr>
              <a:defRPr/>
            </a:pPr>
            <a:fld id="{12FB7389-E466-432E-AF40-0E6F9FD92327}" type="datetimeFigureOut">
              <a:rPr lang="en-US"/>
              <a:pPr>
                <a:defRPr/>
              </a:pPr>
              <a:t>9/5/2023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A20819F-A927-47B9-9E75-CAD92894692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3"/>
          <p:cNvSpPr>
            <a:spLocks noGrp="1"/>
          </p:cNvSpPr>
          <p:nvPr>
            <p:ph type="dt" sz="half" idx="10"/>
          </p:nvPr>
        </p:nvSpPr>
        <p:spPr/>
        <p:txBody>
          <a:bodyPr/>
          <a:lstStyle>
            <a:lvl1pPr>
              <a:defRPr/>
            </a:lvl1pPr>
          </a:lstStyle>
          <a:p>
            <a:pPr>
              <a:defRPr/>
            </a:pPr>
            <a:fld id="{D0A70381-396B-495A-AC4B-E82418E9D669}" type="datetimeFigureOut">
              <a:rPr lang="en-US"/>
              <a:pPr>
                <a:defRPr/>
              </a:pPr>
              <a:t>9/5/2023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AE83FFA-A121-4BDA-9477-6128B5EC3D5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3"/>
          <p:cNvSpPr>
            <a:spLocks noGrp="1"/>
          </p:cNvSpPr>
          <p:nvPr>
            <p:ph type="dt" sz="half" idx="10"/>
          </p:nvPr>
        </p:nvSpPr>
        <p:spPr/>
        <p:txBody>
          <a:bodyPr/>
          <a:lstStyle>
            <a:lvl1pPr>
              <a:defRPr/>
            </a:lvl1pPr>
          </a:lstStyle>
          <a:p>
            <a:pPr>
              <a:defRPr/>
            </a:pPr>
            <a:fld id="{6325F4D2-AAA1-42D2-A633-48C01C90AD17}" type="datetimeFigureOut">
              <a:rPr lang="en-US"/>
              <a:pPr>
                <a:defRPr/>
              </a:pPr>
              <a:t>9/5/2023</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25ACCD4C-FCDB-4451-87F1-57DCC04D19E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3A6AD583-E88A-41F2-A6B3-6BF129A5965B}" type="datetimeFigureOut">
              <a:rPr lang="en-US"/>
              <a:pPr>
                <a:defRPr/>
              </a:pPr>
              <a:t>9/5/2023</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F6115576-4704-4806-9946-4B8319C0BB88}"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C6C55CAD-AD82-40CF-924B-8241DF0A9313}" type="datetimeFigureOut">
              <a:rPr lang="en-US"/>
              <a:pPr>
                <a:defRPr/>
              </a:pPr>
              <a:t>9/5/2023</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443117D3-6672-44D1-8A90-3180B71F9295}"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3"/>
          <p:cNvSpPr>
            <a:spLocks noGrp="1"/>
          </p:cNvSpPr>
          <p:nvPr>
            <p:ph type="dt" sz="half" idx="10"/>
          </p:nvPr>
        </p:nvSpPr>
        <p:spPr/>
        <p:txBody>
          <a:bodyPr/>
          <a:lstStyle>
            <a:lvl1pPr>
              <a:defRPr/>
            </a:lvl1pPr>
          </a:lstStyle>
          <a:p>
            <a:pPr>
              <a:defRPr/>
            </a:pPr>
            <a:fld id="{A9E759EC-6A22-4B99-A035-05CCF557211A}" type="datetimeFigureOut">
              <a:rPr lang="en-US"/>
              <a:pPr>
                <a:defRPr/>
              </a:pPr>
              <a:t>9/5/2023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E8EE7B6-A164-4621-A358-4AEE21EAE7A6}"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3"/>
          <p:cNvSpPr>
            <a:spLocks noGrp="1"/>
          </p:cNvSpPr>
          <p:nvPr>
            <p:ph type="dt" sz="half" idx="10"/>
          </p:nvPr>
        </p:nvSpPr>
        <p:spPr/>
        <p:txBody>
          <a:bodyPr/>
          <a:lstStyle>
            <a:lvl1pPr>
              <a:defRPr/>
            </a:lvl1pPr>
          </a:lstStyle>
          <a:p>
            <a:pPr>
              <a:defRPr/>
            </a:pPr>
            <a:fld id="{2131A073-2A02-421E-BF4A-950362AC4061}" type="datetimeFigureOut">
              <a:rPr lang="en-US"/>
              <a:pPr>
                <a:defRPr/>
              </a:pPr>
              <a:t>9/5/2023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EA9DF58-5F48-451F-9686-FAC43736C91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338"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a:t>Click to edit Master title style</a:t>
            </a:r>
            <a:endParaRPr lang="en-US"/>
          </a:p>
        </p:txBody>
      </p:sp>
      <p:sp>
        <p:nvSpPr>
          <p:cNvPr id="14339"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D7251F92-33D0-4FBB-8D49-B4EFEEA67D99}" type="datetimeFigureOut">
              <a:rPr lang="en-US"/>
              <a:pPr>
                <a:defRPr/>
              </a:pPr>
              <a:t>9/5/2023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6DB78EC1-7EF1-40B5-9118-D764BAC8ADC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defTabSz="457200" rtl="0" fontAlgn="base">
        <a:spcBef>
          <a:spcPct val="0"/>
        </a:spcBef>
        <a:spcAft>
          <a:spcPct val="0"/>
        </a:spcAft>
        <a:defRPr sz="4400" kern="1200">
          <a:solidFill>
            <a:schemeClr val="tx1"/>
          </a:solidFill>
          <a:latin typeface="+mj-lt"/>
          <a:ea typeface="+mj-ea"/>
          <a:cs typeface="+mj-cs"/>
        </a:defRPr>
      </a:lvl1pPr>
      <a:lvl2pPr algn="ctr" defTabSz="457200" rtl="0" fontAlgn="base">
        <a:spcBef>
          <a:spcPct val="0"/>
        </a:spcBef>
        <a:spcAft>
          <a:spcPct val="0"/>
        </a:spcAft>
        <a:defRPr sz="4400">
          <a:solidFill>
            <a:schemeClr val="tx1"/>
          </a:solidFill>
          <a:latin typeface="Calibri" pitchFamily="34" charset="0"/>
        </a:defRPr>
      </a:lvl2pPr>
      <a:lvl3pPr algn="ctr" defTabSz="457200" rtl="0" fontAlgn="base">
        <a:spcBef>
          <a:spcPct val="0"/>
        </a:spcBef>
        <a:spcAft>
          <a:spcPct val="0"/>
        </a:spcAft>
        <a:defRPr sz="4400">
          <a:solidFill>
            <a:schemeClr val="tx1"/>
          </a:solidFill>
          <a:latin typeface="Calibri" pitchFamily="34" charset="0"/>
        </a:defRPr>
      </a:lvl3pPr>
      <a:lvl4pPr algn="ctr" defTabSz="457200" rtl="0" fontAlgn="base">
        <a:spcBef>
          <a:spcPct val="0"/>
        </a:spcBef>
        <a:spcAft>
          <a:spcPct val="0"/>
        </a:spcAft>
        <a:defRPr sz="4400">
          <a:solidFill>
            <a:schemeClr val="tx1"/>
          </a:solidFill>
          <a:latin typeface="Calibri" pitchFamily="34" charset="0"/>
        </a:defRPr>
      </a:lvl4pPr>
      <a:lvl5pPr algn="ctr" defTabSz="457200" rtl="0" fontAlgn="base">
        <a:spcBef>
          <a:spcPct val="0"/>
        </a:spcBef>
        <a:spcAft>
          <a:spcPct val="0"/>
        </a:spcAft>
        <a:defRPr sz="4400">
          <a:solidFill>
            <a:schemeClr val="tx1"/>
          </a:solidFill>
          <a:latin typeface="Calibri" pitchFamily="34"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marL="342900" indent="-342900" algn="l" defTabSz="457200"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81157"/>
            <a:ext cx="7772400" cy="4812407"/>
          </a:xfrm>
        </p:spPr>
        <p:txBody>
          <a:bodyPr>
            <a:normAutofit/>
          </a:bodyPr>
          <a:lstStyle/>
          <a:p>
            <a:r>
              <a:rPr lang="en-US" sz="3600" b="1" dirty="0">
                <a:solidFill>
                  <a:srgbClr val="3333CC"/>
                </a:solidFill>
              </a:rPr>
              <a:t>St. Augustine’s Primary</a:t>
            </a:r>
            <a:br>
              <a:rPr lang="en-US" sz="3600" b="1" dirty="0">
                <a:solidFill>
                  <a:srgbClr val="3333CC"/>
                </a:solidFill>
              </a:rPr>
            </a:br>
            <a:br>
              <a:rPr lang="en-US" sz="3600" b="1" dirty="0">
                <a:solidFill>
                  <a:srgbClr val="3333CC"/>
                </a:solidFill>
              </a:rPr>
            </a:br>
            <a:r>
              <a:rPr lang="en-US" sz="3600" b="1" dirty="0">
                <a:solidFill>
                  <a:srgbClr val="3333CC"/>
                </a:solidFill>
              </a:rPr>
              <a:t>Meet the Teacher Meeting</a:t>
            </a:r>
            <a:br>
              <a:rPr lang="en-US" sz="3600" b="1" dirty="0">
                <a:solidFill>
                  <a:srgbClr val="3333CC"/>
                </a:solidFill>
              </a:rPr>
            </a:br>
            <a:br>
              <a:rPr lang="en-US" sz="3600" b="1" dirty="0">
                <a:solidFill>
                  <a:srgbClr val="3333CC"/>
                </a:solidFill>
              </a:rPr>
            </a:br>
            <a:r>
              <a:rPr lang="en-US" sz="3600" b="1" dirty="0">
                <a:solidFill>
                  <a:srgbClr val="3333CC"/>
                </a:solidFill>
              </a:rPr>
              <a:t>Year 6</a:t>
            </a:r>
            <a:br>
              <a:rPr lang="en-US" sz="3600" b="1" dirty="0">
                <a:solidFill>
                  <a:srgbClr val="3333CC"/>
                </a:solidFill>
              </a:rPr>
            </a:br>
            <a:br>
              <a:rPr lang="en-US" sz="3600" b="1" dirty="0">
                <a:solidFill>
                  <a:srgbClr val="3333CC"/>
                </a:solidFill>
              </a:rPr>
            </a:br>
            <a:r>
              <a:rPr lang="en-US" sz="3600" dirty="0">
                <a:solidFill>
                  <a:srgbClr val="3333CC"/>
                </a:solidFill>
              </a:rPr>
              <a:t>September 2023</a:t>
            </a:r>
            <a:br>
              <a:rPr lang="en-GB" sz="3600" dirty="0">
                <a:solidFill>
                  <a:srgbClr val="FF6600"/>
                </a:solidFill>
              </a:rPr>
            </a:br>
            <a:endParaRPr lang="en-US" sz="3600" dirty="0">
              <a:solidFill>
                <a:srgbClr val="FF6600"/>
              </a:solidFill>
            </a:endParaRPr>
          </a:p>
        </p:txBody>
      </p:sp>
      <p:pic>
        <p:nvPicPr>
          <p:cNvPr id="3" name="Picture 2">
            <a:extLst>
              <a:ext uri="{FF2B5EF4-FFF2-40B4-BE49-F238E27FC236}">
                <a16:creationId xmlns:a16="http://schemas.microsoft.com/office/drawing/2014/main" id="{11BAE75E-FE54-4974-AEBC-32FB0456435A}"/>
              </a:ext>
            </a:extLst>
          </p:cNvPr>
          <p:cNvPicPr>
            <a:picLocks noChangeAspect="1"/>
          </p:cNvPicPr>
          <p:nvPr/>
        </p:nvPicPr>
        <p:blipFill>
          <a:blip r:embed="rId2"/>
          <a:stretch>
            <a:fillRect/>
          </a:stretch>
        </p:blipFill>
        <p:spPr>
          <a:xfrm>
            <a:off x="3841418" y="364436"/>
            <a:ext cx="1461164" cy="1458704"/>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dirty="0">
                <a:solidFill>
                  <a:srgbClr val="660066"/>
                </a:solidFill>
                <a:latin typeface="Gill Sans"/>
                <a:ea typeface="Gill Sans"/>
                <a:cs typeface="Gill Sans"/>
              </a:rPr>
              <a:t>Home-School Reading</a:t>
            </a:r>
          </a:p>
        </p:txBody>
      </p:sp>
      <p:sp>
        <p:nvSpPr>
          <p:cNvPr id="26626" name="Content Placeholder 2"/>
          <p:cNvSpPr>
            <a:spLocks noGrp="1"/>
          </p:cNvSpPr>
          <p:nvPr>
            <p:ph idx="1"/>
          </p:nvPr>
        </p:nvSpPr>
        <p:spPr>
          <a:xfrm>
            <a:off x="457200" y="1600200"/>
            <a:ext cx="8229600" cy="4525963"/>
          </a:xfrm>
        </p:spPr>
        <p:txBody>
          <a:bodyPr/>
          <a:lstStyle/>
          <a:p>
            <a:pPr marL="0" indent="0">
              <a:buNone/>
            </a:pPr>
            <a:r>
              <a:rPr lang="en-GB" sz="2800" u="sng" dirty="0"/>
              <a:t>Expectations:</a:t>
            </a:r>
          </a:p>
          <a:p>
            <a:r>
              <a:rPr lang="en-GB" sz="2800" b="0" i="0" dirty="0">
                <a:effectLst/>
                <a:latin typeface="Söhne"/>
              </a:rPr>
              <a:t>The expectation is for children to read at home for 20 minutes each day.</a:t>
            </a:r>
          </a:p>
          <a:p>
            <a:pPr marL="0" indent="0">
              <a:buNone/>
            </a:pPr>
            <a:r>
              <a:rPr lang="en-GB" sz="2800" u="sng" dirty="0"/>
              <a:t>Class Library:</a:t>
            </a:r>
          </a:p>
          <a:p>
            <a:r>
              <a:rPr lang="en-GB" sz="2800" b="0" i="0" dirty="0">
                <a:effectLst/>
                <a:latin typeface="Söhne"/>
              </a:rPr>
              <a:t>Children will select a book from the class or school library to take home.</a:t>
            </a:r>
          </a:p>
          <a:p>
            <a:pPr marL="0" indent="0">
              <a:buNone/>
            </a:pPr>
            <a:r>
              <a:rPr lang="en-GB" sz="2800" u="sng" dirty="0"/>
              <a:t>Home-School Reading Diary:</a:t>
            </a:r>
          </a:p>
          <a:p>
            <a:r>
              <a:rPr lang="en-GB" sz="2800" b="0" i="0" dirty="0">
                <a:effectLst/>
                <a:latin typeface="Söhne"/>
              </a:rPr>
              <a:t>Please listen to your child as they read, or make sure they read every night, and then record a weekly comment.</a:t>
            </a:r>
            <a:endParaRPr lang="en-GB" sz="2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idx="4294967295"/>
          </p:nvPr>
        </p:nvSpPr>
        <p:spPr/>
        <p:txBody>
          <a:bodyPr/>
          <a:lstStyle/>
          <a:p>
            <a:r>
              <a:rPr lang="en-US" dirty="0">
                <a:solidFill>
                  <a:srgbClr val="FF0000"/>
                </a:solidFill>
                <a:latin typeface="Gill Sans"/>
                <a:ea typeface="Gill Sans"/>
                <a:cs typeface="Gill Sans"/>
              </a:rPr>
              <a:t>Homework</a:t>
            </a:r>
          </a:p>
        </p:txBody>
      </p:sp>
      <p:sp>
        <p:nvSpPr>
          <p:cNvPr id="30723" name="Content Placeholder 2"/>
          <p:cNvSpPr>
            <a:spLocks noGrp="1"/>
          </p:cNvSpPr>
          <p:nvPr>
            <p:ph idx="4294967295"/>
          </p:nvPr>
        </p:nvSpPr>
        <p:spPr>
          <a:xfrm>
            <a:off x="357809" y="1600200"/>
            <a:ext cx="8328991" cy="4760843"/>
          </a:xfrm>
        </p:spPr>
        <p:txBody>
          <a:bodyPr/>
          <a:lstStyle/>
          <a:p>
            <a:pPr marL="0" indent="0" algn="ctr">
              <a:lnSpc>
                <a:spcPct val="107000"/>
              </a:lnSpc>
              <a:spcBef>
                <a:spcPts val="600"/>
              </a:spcBef>
              <a:spcAft>
                <a:spcPts val="600"/>
              </a:spcAft>
              <a:buNone/>
            </a:pPr>
            <a:r>
              <a:rPr lang="en-GB" sz="2800" dirty="0">
                <a:effectLst/>
                <a:latin typeface="Sassoon Primary"/>
                <a:ea typeface="Calibri" panose="020F0502020204030204" pitchFamily="34" charset="0"/>
                <a:cs typeface="Times New Roman" panose="02020603050405020304" pitchFamily="18" charset="0"/>
              </a:rPr>
              <a:t>Each week, children will bring home a book that is appropriate for their current reading level. Please read with them and discuss what they have read for at least 20 minutes every day. Your child will continue to bring home their reading record, please use it to make note of what they have read and to add your own comments. The reading record should be returned to school daily to be checked, and we will provide a comment on Wednesdays when the homework is returned.</a:t>
            </a:r>
            <a:endParaRPr lang="en-GB" sz="3600" dirty="0">
              <a:solidFill>
                <a:srgbClr val="0070C0"/>
              </a:solidFill>
              <a:latin typeface="Gill Sans"/>
              <a:ea typeface="Gill Sans"/>
              <a:cs typeface="Gill Sans"/>
            </a:endParaRPr>
          </a:p>
          <a:p>
            <a:pPr algn="ctr"/>
            <a:endParaRPr lang="en-GB" sz="4400" dirty="0">
              <a:latin typeface="Gill Sans"/>
              <a:ea typeface="Gill Sans"/>
              <a:cs typeface="Gill Sans"/>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p:txBody>
          <a:bodyPr/>
          <a:lstStyle/>
          <a:p>
            <a:r>
              <a:rPr lang="en-US" dirty="0">
                <a:solidFill>
                  <a:srgbClr val="008000"/>
                </a:solidFill>
                <a:latin typeface="Gill Sans"/>
                <a:ea typeface="Gill Sans"/>
                <a:cs typeface="Gill Sans"/>
              </a:rPr>
              <a:t>Equipment</a:t>
            </a:r>
          </a:p>
        </p:txBody>
      </p:sp>
      <p:sp>
        <p:nvSpPr>
          <p:cNvPr id="24578" name="Content Placeholder 2"/>
          <p:cNvSpPr>
            <a:spLocks noGrp="1"/>
          </p:cNvSpPr>
          <p:nvPr>
            <p:ph idx="1"/>
          </p:nvPr>
        </p:nvSpPr>
        <p:spPr>
          <a:xfrm>
            <a:off x="457200" y="1600200"/>
            <a:ext cx="8229600" cy="4686300"/>
          </a:xfrm>
        </p:spPr>
        <p:txBody>
          <a:bodyPr/>
          <a:lstStyle/>
          <a:p>
            <a:r>
              <a:rPr lang="en-GB" dirty="0">
                <a:latin typeface="Gill Sans"/>
                <a:ea typeface="Gill Sans"/>
                <a:cs typeface="Gill Sans"/>
              </a:rPr>
              <a:t>Medical equipment (if needed, inform the teacher)</a:t>
            </a:r>
          </a:p>
          <a:p>
            <a:r>
              <a:rPr lang="en-GB" dirty="0">
                <a:latin typeface="Gill Sans"/>
                <a:ea typeface="Gill Sans"/>
                <a:cs typeface="Gill Sans"/>
              </a:rPr>
              <a:t>Book Bag</a:t>
            </a:r>
          </a:p>
          <a:p>
            <a:r>
              <a:rPr lang="en-GB" dirty="0">
                <a:latin typeface="Gill Sans"/>
                <a:ea typeface="Gill Sans"/>
                <a:cs typeface="Gill Sans"/>
              </a:rPr>
              <a:t>PE Kit – wear to school on PE days</a:t>
            </a:r>
          </a:p>
          <a:p>
            <a:r>
              <a:rPr lang="en-GB" dirty="0">
                <a:latin typeface="Gill Sans"/>
                <a:ea typeface="Gill Sans"/>
                <a:cs typeface="Gill Sans"/>
              </a:rPr>
              <a:t>Lunch boxes (adhering to the healthy and nut-free policy</a:t>
            </a:r>
            <a:r>
              <a:rPr lang="en-GB" dirty="0"/>
              <a:t>)</a:t>
            </a:r>
            <a:endParaRPr lang="en-GB" dirty="0">
              <a:latin typeface="Gill Sans"/>
              <a:ea typeface="Gill Sans"/>
              <a:cs typeface="Gill Sans"/>
            </a:endParaRPr>
          </a:p>
          <a:p>
            <a:r>
              <a:rPr lang="en-GB" dirty="0">
                <a:latin typeface="Gill Sans"/>
                <a:ea typeface="Gill Sans"/>
                <a:cs typeface="Gill Sans"/>
              </a:rPr>
              <a:t>A piece of fruit for breaktime </a:t>
            </a:r>
          </a:p>
          <a:p>
            <a:r>
              <a:rPr lang="en-GB" dirty="0">
                <a:latin typeface="Gill Sans"/>
                <a:ea typeface="Gill Sans"/>
                <a:cs typeface="Gill Sans"/>
              </a:rPr>
              <a:t>A filled water bottle </a:t>
            </a:r>
          </a:p>
          <a:p>
            <a:r>
              <a:rPr lang="en-GB" dirty="0">
                <a:latin typeface="Gill Sans"/>
                <a:ea typeface="Gill Sans"/>
                <a:cs typeface="Gill Sans"/>
              </a:rPr>
              <a:t>Coat for rainy days</a:t>
            </a:r>
          </a:p>
          <a:p>
            <a:endParaRPr lang="en-GB" dirty="0">
              <a:latin typeface="Gill Sans"/>
              <a:ea typeface="Gill Sans"/>
              <a:cs typeface="Gill Sans"/>
            </a:endParaRPr>
          </a:p>
          <a:p>
            <a:endParaRPr lang="en-GB" dirty="0">
              <a:latin typeface="Gill Sans"/>
              <a:ea typeface="Gill Sans"/>
              <a:cs typeface="Gill Sans"/>
            </a:endParaRP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p:txBody>
          <a:bodyPr/>
          <a:lstStyle/>
          <a:p>
            <a:r>
              <a:rPr lang="en-US">
                <a:solidFill>
                  <a:srgbClr val="3366FF"/>
                </a:solidFill>
                <a:latin typeface="Gill Sans"/>
                <a:ea typeface="Gill Sans"/>
                <a:cs typeface="Gill Sans"/>
              </a:rPr>
              <a:t>Communication</a:t>
            </a:r>
          </a:p>
        </p:txBody>
      </p:sp>
      <p:sp>
        <p:nvSpPr>
          <p:cNvPr id="23554" name="Content Placeholder 2"/>
          <p:cNvSpPr>
            <a:spLocks noGrp="1"/>
          </p:cNvSpPr>
          <p:nvPr>
            <p:ph idx="1"/>
          </p:nvPr>
        </p:nvSpPr>
        <p:spPr>
          <a:xfrm>
            <a:off x="279070" y="1671430"/>
            <a:ext cx="8615548" cy="3515139"/>
          </a:xfrm>
        </p:spPr>
        <p:txBody>
          <a:bodyPr/>
          <a:lstStyle/>
          <a:p>
            <a:r>
              <a:rPr lang="en-GB" sz="3600" b="0" i="0" dirty="0">
                <a:effectLst/>
                <a:latin typeface="Gill Sans MT" panose="020B0502020104020203" pitchFamily="34" charset="77"/>
              </a:rPr>
              <a:t>ParentMail </a:t>
            </a:r>
          </a:p>
          <a:p>
            <a:r>
              <a:rPr lang="en-GB" sz="3600" b="0" i="0" dirty="0">
                <a:effectLst/>
                <a:latin typeface="Gill Sans MT" panose="020B0502020104020203" pitchFamily="34" charset="77"/>
              </a:rPr>
              <a:t>School newsletter (issued every two weeks) </a:t>
            </a:r>
          </a:p>
          <a:p>
            <a:r>
              <a:rPr lang="en-GB" sz="3600" b="0" i="0" dirty="0">
                <a:effectLst/>
                <a:latin typeface="Gill Sans MT" panose="020B0502020104020203" pitchFamily="34" charset="77"/>
              </a:rPr>
              <a:t>Website </a:t>
            </a:r>
          </a:p>
          <a:p>
            <a:r>
              <a:rPr lang="en-GB" sz="3600" b="0" i="0" dirty="0">
                <a:effectLst/>
                <a:latin typeface="Gill Sans MT" panose="020B0502020104020203" pitchFamily="34" charset="77"/>
              </a:rPr>
              <a:t>Class newsletter (distributed every half term) </a:t>
            </a:r>
          </a:p>
          <a:p>
            <a:r>
              <a:rPr lang="en-GB" sz="3600" b="0" i="0" dirty="0">
                <a:effectLst/>
                <a:latin typeface="Gill Sans MT" panose="020B0502020104020203" pitchFamily="34" charset="77"/>
              </a:rPr>
              <a:t>Parents' Meetings</a:t>
            </a:r>
            <a:endParaRPr lang="en-US" sz="5400" dirty="0">
              <a:latin typeface="Gill Sans MT" panose="020B0502020104020203" pitchFamily="34" charset="77"/>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p:txBody>
          <a:bodyPr/>
          <a:lstStyle/>
          <a:p>
            <a:r>
              <a:rPr lang="en-US" dirty="0">
                <a:solidFill>
                  <a:srgbClr val="008000"/>
                </a:solidFill>
                <a:latin typeface="Gill Sans"/>
                <a:ea typeface="Gill Sans"/>
                <a:cs typeface="Gill Sans"/>
              </a:rPr>
              <a:t>Concerns and Meetings</a:t>
            </a:r>
          </a:p>
        </p:txBody>
      </p:sp>
      <p:sp>
        <p:nvSpPr>
          <p:cNvPr id="24578" name="Content Placeholder 2"/>
          <p:cNvSpPr>
            <a:spLocks noGrp="1"/>
          </p:cNvSpPr>
          <p:nvPr>
            <p:ph idx="1"/>
          </p:nvPr>
        </p:nvSpPr>
        <p:spPr>
          <a:xfrm>
            <a:off x="457200" y="1600200"/>
            <a:ext cx="8229600" cy="4686300"/>
          </a:xfrm>
        </p:spPr>
        <p:txBody>
          <a:bodyPr/>
          <a:lstStyle/>
          <a:p>
            <a:pPr algn="l"/>
            <a:r>
              <a:rPr lang="en-GB" b="0" i="0" dirty="0">
                <a:effectLst/>
                <a:latin typeface="Gill Sans MT" panose="020B0502020104020203" pitchFamily="34" charset="77"/>
              </a:rPr>
              <a:t>If you would like to discuss something with your teacher, please contact the office to schedule an appointment.</a:t>
            </a:r>
          </a:p>
          <a:p>
            <a:pPr algn="l"/>
            <a:r>
              <a:rPr lang="en-GB" b="0" i="0" dirty="0">
                <a:effectLst/>
                <a:latin typeface="Gill Sans MT" panose="020B0502020104020203" pitchFamily="34" charset="77"/>
              </a:rPr>
              <a:t>If you have any concerns, please initially approach the class teacher.</a:t>
            </a:r>
          </a:p>
          <a:p>
            <a:pPr algn="l"/>
            <a:r>
              <a:rPr lang="en-GB" b="0" i="0" dirty="0">
                <a:effectLst/>
                <a:latin typeface="Gill Sans MT" panose="020B0502020104020203" pitchFamily="34" charset="77"/>
              </a:rPr>
              <a:t>If these concerns have not been resolved, please then request a meeting with the phase leader or a member of the senior leadership team (SLT).</a:t>
            </a:r>
            <a:endParaRPr lang="en-GB" dirty="0">
              <a:latin typeface="Gill Sans MT" panose="020B0502020104020203" pitchFamily="34" charset="77"/>
              <a:ea typeface="Gill Sans"/>
              <a:cs typeface="Gill Sans"/>
            </a:endParaRPr>
          </a:p>
          <a:p>
            <a:endParaRPr lang="en-GB" dirty="0">
              <a:latin typeface="Gill Sans MT" panose="020B0502020104020203" pitchFamily="34" charset="77"/>
              <a:ea typeface="Gill Sans"/>
              <a:cs typeface="Gill Sans"/>
            </a:endParaRPr>
          </a:p>
          <a:p>
            <a:endParaRPr lang="en-US" dirty="0">
              <a:latin typeface="Gill Sans MT" panose="020B0502020104020203" pitchFamily="34" charset="77"/>
            </a:endParaRPr>
          </a:p>
        </p:txBody>
      </p:sp>
    </p:spTree>
    <p:extLst>
      <p:ext uri="{BB962C8B-B14F-4D97-AF65-F5344CB8AC3E}">
        <p14:creationId xmlns:p14="http://schemas.microsoft.com/office/powerpoint/2010/main" val="16595751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p:txBody>
          <a:bodyPr/>
          <a:lstStyle/>
          <a:p>
            <a:r>
              <a:rPr lang="en-US" dirty="0">
                <a:solidFill>
                  <a:srgbClr val="FF0000"/>
                </a:solidFill>
                <a:latin typeface="Gill Sans"/>
                <a:ea typeface="Gill Sans"/>
                <a:cs typeface="Gill Sans"/>
              </a:rPr>
              <a:t>The Teaching Team</a:t>
            </a:r>
          </a:p>
        </p:txBody>
      </p:sp>
      <p:sp>
        <p:nvSpPr>
          <p:cNvPr id="15362" name="Content Placeholder 2"/>
          <p:cNvSpPr>
            <a:spLocks noGrp="1"/>
          </p:cNvSpPr>
          <p:nvPr>
            <p:ph sz="half" idx="1"/>
          </p:nvPr>
        </p:nvSpPr>
        <p:spPr/>
        <p:txBody>
          <a:bodyPr/>
          <a:lstStyle/>
          <a:p>
            <a:pPr marL="0" indent="0">
              <a:buFont typeface="Arial" charset="0"/>
              <a:buNone/>
            </a:pPr>
            <a:endParaRPr lang="en-US" dirty="0"/>
          </a:p>
          <a:p>
            <a:pPr marL="0" indent="0">
              <a:buFont typeface="Arial" charset="0"/>
              <a:buNone/>
            </a:pPr>
            <a:endParaRPr lang="en-US" dirty="0"/>
          </a:p>
          <a:p>
            <a:pPr marL="0" indent="0">
              <a:buFont typeface="Arial" charset="0"/>
              <a:buNone/>
            </a:pPr>
            <a:endParaRPr lang="en-US" dirty="0"/>
          </a:p>
        </p:txBody>
      </p:sp>
      <p:sp>
        <p:nvSpPr>
          <p:cNvPr id="15363" name="Content Placeholder 7"/>
          <p:cNvSpPr>
            <a:spLocks noGrp="1"/>
          </p:cNvSpPr>
          <p:nvPr>
            <p:ph sz="half" idx="2"/>
          </p:nvPr>
        </p:nvSpPr>
        <p:spPr>
          <a:xfrm>
            <a:off x="551622" y="1417638"/>
            <a:ext cx="7823752" cy="4525963"/>
          </a:xfrm>
        </p:spPr>
        <p:txBody>
          <a:bodyPr/>
          <a:lstStyle/>
          <a:p>
            <a:pPr marL="0" indent="0" algn="ctr">
              <a:buFont typeface="Arial" charset="0"/>
              <a:buNone/>
            </a:pPr>
            <a:endParaRPr lang="en-US" sz="3200" dirty="0"/>
          </a:p>
          <a:p>
            <a:pPr marL="0" indent="0" algn="ctr">
              <a:buFont typeface="Arial" charset="0"/>
              <a:buNone/>
            </a:pPr>
            <a:r>
              <a:rPr lang="en-US" sz="3200" b="1" dirty="0"/>
              <a:t>Class teacher: </a:t>
            </a:r>
            <a:r>
              <a:rPr lang="en-US" sz="3200" dirty="0" err="1"/>
              <a:t>Mr</a:t>
            </a:r>
            <a:r>
              <a:rPr lang="en-US" sz="3200" dirty="0"/>
              <a:t> </a:t>
            </a:r>
            <a:r>
              <a:rPr lang="en-US" sz="3200" dirty="0" err="1"/>
              <a:t>Rasem</a:t>
            </a:r>
            <a:endParaRPr lang="en-US" sz="3200" dirty="0"/>
          </a:p>
          <a:p>
            <a:pPr marL="0" indent="0" algn="ctr">
              <a:buFont typeface="Arial" charset="0"/>
              <a:buNone/>
            </a:pPr>
            <a:endParaRPr lang="en-US" sz="3200" dirty="0"/>
          </a:p>
          <a:p>
            <a:pPr marL="0" indent="0" algn="ctr">
              <a:buFont typeface="Arial" charset="0"/>
              <a:buNone/>
            </a:pPr>
            <a:endParaRPr lang="en-US" sz="3200" dirty="0"/>
          </a:p>
          <a:p>
            <a:pPr marL="0" indent="0" algn="ctr">
              <a:buFont typeface="Arial" charset="0"/>
              <a:buNone/>
            </a:pPr>
            <a:r>
              <a:rPr lang="en-US" sz="3200" b="1" dirty="0"/>
              <a:t>Classroom support: </a:t>
            </a:r>
            <a:r>
              <a:rPr lang="en-US" sz="3200" dirty="0" err="1"/>
              <a:t>Ms</a:t>
            </a:r>
            <a:r>
              <a:rPr lang="en-US" sz="3200" dirty="0"/>
              <a:t> </a:t>
            </a:r>
            <a:r>
              <a:rPr lang="en-US" sz="3200" dirty="0" err="1"/>
              <a:t>Erana</a:t>
            </a:r>
            <a:endParaRPr lang="en-US" sz="3200" dirty="0"/>
          </a:p>
          <a:p>
            <a:pPr marL="0" indent="0" algn="ctr">
              <a:buFont typeface="Arial" charset="0"/>
              <a:buNone/>
            </a:pPr>
            <a:endParaRPr lang="en-US" sz="3200" dirty="0"/>
          </a:p>
          <a:p>
            <a:pPr marL="0" indent="0" algn="ctr">
              <a:buFont typeface="Arial" charset="0"/>
              <a:buNone/>
            </a:pPr>
            <a:endParaRPr lang="en-US" sz="3200" dirty="0"/>
          </a:p>
          <a:p>
            <a:pPr marL="0" indent="0" algn="ctr">
              <a:buFont typeface="Arial" charset="0"/>
              <a:buNone/>
            </a:pPr>
            <a:endParaRPr lang="en-US" sz="3200" dirty="0"/>
          </a:p>
          <a:p>
            <a:pPr marL="0" indent="0" algn="ctr">
              <a:buFont typeface="Arial" charset="0"/>
              <a:buNone/>
            </a:pPr>
            <a:endParaRPr lang="en-US" sz="3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Title 1"/>
          <p:cNvSpPr>
            <a:spLocks noGrp="1"/>
          </p:cNvSpPr>
          <p:nvPr>
            <p:ph type="title"/>
          </p:nvPr>
        </p:nvSpPr>
        <p:spPr/>
        <p:txBody>
          <a:bodyPr/>
          <a:lstStyle/>
          <a:p>
            <a:r>
              <a:rPr lang="en-US" dirty="0">
                <a:solidFill>
                  <a:srgbClr val="008000"/>
                </a:solidFill>
                <a:latin typeface="Gill Sans"/>
                <a:ea typeface="Gill Sans"/>
                <a:cs typeface="Gill Sans"/>
              </a:rPr>
              <a:t>Year 5 School Day</a:t>
            </a:r>
          </a:p>
        </p:txBody>
      </p:sp>
      <p:graphicFrame>
        <p:nvGraphicFramePr>
          <p:cNvPr id="2" name="Table 2">
            <a:extLst>
              <a:ext uri="{FF2B5EF4-FFF2-40B4-BE49-F238E27FC236}">
                <a16:creationId xmlns:a16="http://schemas.microsoft.com/office/drawing/2014/main" id="{FF366895-EDBA-4203-96FB-67D5FA1161FB}"/>
              </a:ext>
            </a:extLst>
          </p:cNvPr>
          <p:cNvGraphicFramePr>
            <a:graphicFrameLocks noGrp="1"/>
          </p:cNvGraphicFramePr>
          <p:nvPr>
            <p:extLst>
              <p:ext uri="{D42A27DB-BD31-4B8C-83A1-F6EECF244321}">
                <p14:modId xmlns:p14="http://schemas.microsoft.com/office/powerpoint/2010/main" val="2763633424"/>
              </p:ext>
            </p:extLst>
          </p:nvPr>
        </p:nvGraphicFramePr>
        <p:xfrm>
          <a:off x="1524000" y="1370849"/>
          <a:ext cx="6096000" cy="5034280"/>
        </p:xfrm>
        <a:graphic>
          <a:graphicData uri="http://schemas.openxmlformats.org/drawingml/2006/table">
            <a:tbl>
              <a:tblPr firstRow="1" bandRow="1">
                <a:tableStyleId>{5C22544A-7EE6-4342-B048-85BDC9FD1C3A}</a:tableStyleId>
              </a:tblPr>
              <a:tblGrid>
                <a:gridCol w="2277979">
                  <a:extLst>
                    <a:ext uri="{9D8B030D-6E8A-4147-A177-3AD203B41FA5}">
                      <a16:colId xmlns:a16="http://schemas.microsoft.com/office/drawing/2014/main" val="1582724490"/>
                    </a:ext>
                  </a:extLst>
                </a:gridCol>
                <a:gridCol w="3818021">
                  <a:extLst>
                    <a:ext uri="{9D8B030D-6E8A-4147-A177-3AD203B41FA5}">
                      <a16:colId xmlns:a16="http://schemas.microsoft.com/office/drawing/2014/main" val="3611907435"/>
                    </a:ext>
                  </a:extLst>
                </a:gridCol>
              </a:tblGrid>
              <a:tr h="370840">
                <a:tc>
                  <a:txBody>
                    <a:bodyPr/>
                    <a:lstStyle/>
                    <a:p>
                      <a:endParaRPr lang="en-GB" dirty="0"/>
                    </a:p>
                  </a:txBody>
                  <a:tcPr/>
                </a:tc>
                <a:tc>
                  <a:txBody>
                    <a:bodyPr/>
                    <a:lstStyle/>
                    <a:p>
                      <a:endParaRPr lang="en-GB"/>
                    </a:p>
                  </a:txBody>
                  <a:tcPr/>
                </a:tc>
                <a:extLst>
                  <a:ext uri="{0D108BD9-81ED-4DB2-BD59-A6C34878D82A}">
                    <a16:rowId xmlns:a16="http://schemas.microsoft.com/office/drawing/2014/main" val="1858226750"/>
                  </a:ext>
                </a:extLst>
              </a:tr>
              <a:tr h="370840">
                <a:tc>
                  <a:txBody>
                    <a:bodyPr/>
                    <a:lstStyle/>
                    <a:p>
                      <a:r>
                        <a:rPr lang="en-GB" sz="2800" dirty="0"/>
                        <a:t>8:45am</a:t>
                      </a:r>
                    </a:p>
                  </a:txBody>
                  <a:tcPr/>
                </a:tc>
                <a:tc>
                  <a:txBody>
                    <a:bodyPr/>
                    <a:lstStyle/>
                    <a:p>
                      <a:r>
                        <a:rPr lang="en-GB" sz="2800" dirty="0"/>
                        <a:t>Gates open – Soft Start</a:t>
                      </a:r>
                    </a:p>
                  </a:txBody>
                  <a:tcPr/>
                </a:tc>
                <a:extLst>
                  <a:ext uri="{0D108BD9-81ED-4DB2-BD59-A6C34878D82A}">
                    <a16:rowId xmlns:a16="http://schemas.microsoft.com/office/drawing/2014/main" val="470199984"/>
                  </a:ext>
                </a:extLst>
              </a:tr>
              <a:tr h="370840">
                <a:tc>
                  <a:txBody>
                    <a:bodyPr/>
                    <a:lstStyle/>
                    <a:p>
                      <a:r>
                        <a:rPr lang="en-GB" sz="2800" dirty="0"/>
                        <a:t>9:00am</a:t>
                      </a:r>
                    </a:p>
                  </a:txBody>
                  <a:tcPr/>
                </a:tc>
                <a:tc>
                  <a:txBody>
                    <a:bodyPr/>
                    <a:lstStyle/>
                    <a:p>
                      <a:r>
                        <a:rPr lang="en-GB" sz="2800" dirty="0"/>
                        <a:t>Morning register</a:t>
                      </a:r>
                    </a:p>
                  </a:txBody>
                  <a:tcPr/>
                </a:tc>
                <a:extLst>
                  <a:ext uri="{0D108BD9-81ED-4DB2-BD59-A6C34878D82A}">
                    <a16:rowId xmlns:a16="http://schemas.microsoft.com/office/drawing/2014/main" val="1230791905"/>
                  </a:ext>
                </a:extLst>
              </a:tr>
              <a:tr h="370840">
                <a:tc>
                  <a:txBody>
                    <a:bodyPr/>
                    <a:lstStyle/>
                    <a:p>
                      <a:r>
                        <a:rPr lang="en-GB" sz="2800" dirty="0"/>
                        <a:t>9:10am</a:t>
                      </a:r>
                    </a:p>
                  </a:txBody>
                  <a:tcPr/>
                </a:tc>
                <a:tc>
                  <a:txBody>
                    <a:bodyPr/>
                    <a:lstStyle/>
                    <a:p>
                      <a:r>
                        <a:rPr lang="en-GB" sz="2800" dirty="0"/>
                        <a:t>Collective worship</a:t>
                      </a:r>
                    </a:p>
                  </a:txBody>
                  <a:tcPr/>
                </a:tc>
                <a:extLst>
                  <a:ext uri="{0D108BD9-81ED-4DB2-BD59-A6C34878D82A}">
                    <a16:rowId xmlns:a16="http://schemas.microsoft.com/office/drawing/2014/main" val="282904365"/>
                  </a:ext>
                </a:extLst>
              </a:tr>
              <a:tr h="370840">
                <a:tc>
                  <a:txBody>
                    <a:bodyPr/>
                    <a:lstStyle/>
                    <a:p>
                      <a:r>
                        <a:rPr lang="en-GB" sz="2800" dirty="0"/>
                        <a:t>11:00am</a:t>
                      </a:r>
                    </a:p>
                  </a:txBody>
                  <a:tcPr/>
                </a:tc>
                <a:tc>
                  <a:txBody>
                    <a:bodyPr/>
                    <a:lstStyle/>
                    <a:p>
                      <a:r>
                        <a:rPr lang="en-GB" sz="2800" dirty="0"/>
                        <a:t>Morning break</a:t>
                      </a:r>
                    </a:p>
                  </a:txBody>
                  <a:tcPr/>
                </a:tc>
                <a:extLst>
                  <a:ext uri="{0D108BD9-81ED-4DB2-BD59-A6C34878D82A}">
                    <a16:rowId xmlns:a16="http://schemas.microsoft.com/office/drawing/2014/main" val="1247575963"/>
                  </a:ext>
                </a:extLst>
              </a:tr>
              <a:tr h="370840">
                <a:tc>
                  <a:txBody>
                    <a:bodyPr/>
                    <a:lstStyle/>
                    <a:p>
                      <a:r>
                        <a:rPr lang="en-GB" sz="2800" dirty="0"/>
                        <a:t>12:30noon</a:t>
                      </a:r>
                    </a:p>
                  </a:txBody>
                  <a:tcPr/>
                </a:tc>
                <a:tc>
                  <a:txBody>
                    <a:bodyPr/>
                    <a:lstStyle/>
                    <a:p>
                      <a:r>
                        <a:rPr lang="en-GB" sz="2800" dirty="0"/>
                        <a:t>Lunch break</a:t>
                      </a:r>
                    </a:p>
                  </a:txBody>
                  <a:tcPr/>
                </a:tc>
                <a:extLst>
                  <a:ext uri="{0D108BD9-81ED-4DB2-BD59-A6C34878D82A}">
                    <a16:rowId xmlns:a16="http://schemas.microsoft.com/office/drawing/2014/main" val="1669518396"/>
                  </a:ext>
                </a:extLst>
              </a:tr>
              <a:tr h="370840">
                <a:tc>
                  <a:txBody>
                    <a:bodyPr/>
                    <a:lstStyle/>
                    <a:p>
                      <a:r>
                        <a:rPr lang="en-GB" sz="2800" dirty="0"/>
                        <a:t>1:30pm</a:t>
                      </a:r>
                    </a:p>
                  </a:txBody>
                  <a:tcPr/>
                </a:tc>
                <a:tc>
                  <a:txBody>
                    <a:bodyPr/>
                    <a:lstStyle/>
                    <a:p>
                      <a:r>
                        <a:rPr lang="en-GB" sz="2800" dirty="0"/>
                        <a:t>Afternoon register</a:t>
                      </a:r>
                    </a:p>
                  </a:txBody>
                  <a:tcPr/>
                </a:tc>
                <a:extLst>
                  <a:ext uri="{0D108BD9-81ED-4DB2-BD59-A6C34878D82A}">
                    <a16:rowId xmlns:a16="http://schemas.microsoft.com/office/drawing/2014/main" val="3935973953"/>
                  </a:ext>
                </a:extLst>
              </a:tr>
              <a:tr h="370840">
                <a:tc>
                  <a:txBody>
                    <a:bodyPr/>
                    <a:lstStyle/>
                    <a:p>
                      <a:r>
                        <a:rPr lang="en-GB" sz="2800" dirty="0"/>
                        <a:t>3:30pm</a:t>
                      </a:r>
                    </a:p>
                  </a:txBody>
                  <a:tcPr/>
                </a:tc>
                <a:tc>
                  <a:txBody>
                    <a:bodyPr/>
                    <a:lstStyle/>
                    <a:p>
                      <a:r>
                        <a:rPr lang="en-GB" sz="2800" dirty="0"/>
                        <a:t>School day ends</a:t>
                      </a:r>
                    </a:p>
                  </a:txBody>
                  <a:tcPr/>
                </a:tc>
                <a:extLst>
                  <a:ext uri="{0D108BD9-81ED-4DB2-BD59-A6C34878D82A}">
                    <a16:rowId xmlns:a16="http://schemas.microsoft.com/office/drawing/2014/main" val="3289148560"/>
                  </a:ext>
                </a:extLst>
              </a:tr>
              <a:tr h="370840">
                <a:tc>
                  <a:txBody>
                    <a:bodyPr/>
                    <a:lstStyle/>
                    <a:p>
                      <a:r>
                        <a:rPr lang="en-GB" sz="2800" dirty="0"/>
                        <a:t>3:45pm</a:t>
                      </a:r>
                    </a:p>
                  </a:txBody>
                  <a:tcPr/>
                </a:tc>
                <a:tc>
                  <a:txBody>
                    <a:bodyPr/>
                    <a:lstStyle/>
                    <a:p>
                      <a:r>
                        <a:rPr lang="en-GB" sz="2800" kern="1200" dirty="0">
                          <a:solidFill>
                            <a:schemeClr val="dk1"/>
                          </a:solidFill>
                          <a:effectLst/>
                          <a:latin typeface="+mn-lt"/>
                          <a:ea typeface="+mn-ea"/>
                          <a:cs typeface="+mn-cs"/>
                        </a:rPr>
                        <a:t>After-school clubs start</a:t>
                      </a:r>
                      <a:endParaRPr lang="en-GB" sz="2800" dirty="0"/>
                    </a:p>
                  </a:txBody>
                  <a:tcPr/>
                </a:tc>
                <a:extLst>
                  <a:ext uri="{0D108BD9-81ED-4DB2-BD59-A6C34878D82A}">
                    <a16:rowId xmlns:a16="http://schemas.microsoft.com/office/drawing/2014/main" val="2944130704"/>
                  </a:ext>
                </a:extLst>
              </a:tr>
              <a:tr h="370840">
                <a:tc>
                  <a:txBody>
                    <a:bodyPr/>
                    <a:lstStyle/>
                    <a:p>
                      <a:r>
                        <a:rPr lang="en-GB" sz="2800" dirty="0"/>
                        <a:t>4:45pm</a:t>
                      </a:r>
                    </a:p>
                  </a:txBody>
                  <a:tcPr/>
                </a:tc>
                <a:tc>
                  <a:txBody>
                    <a:bodyPr/>
                    <a:lstStyle/>
                    <a:p>
                      <a:r>
                        <a:rPr lang="en-GB" sz="2800" kern="1200" dirty="0">
                          <a:solidFill>
                            <a:schemeClr val="dk1"/>
                          </a:solidFill>
                          <a:effectLst/>
                          <a:latin typeface="+mn-lt"/>
                          <a:ea typeface="+mn-ea"/>
                          <a:cs typeface="+mn-cs"/>
                        </a:rPr>
                        <a:t>After-school clubs end</a:t>
                      </a:r>
                      <a:endParaRPr lang="en-GB" sz="2800" dirty="0"/>
                    </a:p>
                  </a:txBody>
                  <a:tcPr/>
                </a:tc>
                <a:extLst>
                  <a:ext uri="{0D108BD9-81ED-4DB2-BD59-A6C34878D82A}">
                    <a16:rowId xmlns:a16="http://schemas.microsoft.com/office/drawing/2014/main" val="1604622602"/>
                  </a:ext>
                </a:extLst>
              </a:tr>
            </a:tbl>
          </a:graphicData>
        </a:graphic>
      </p:graphicFrame>
    </p:spTree>
    <p:extLst>
      <p:ext uri="{BB962C8B-B14F-4D97-AF65-F5344CB8AC3E}">
        <p14:creationId xmlns:p14="http://schemas.microsoft.com/office/powerpoint/2010/main" val="15136252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idx="4294967295"/>
          </p:nvPr>
        </p:nvSpPr>
        <p:spPr/>
        <p:txBody>
          <a:bodyPr/>
          <a:lstStyle/>
          <a:p>
            <a:r>
              <a:rPr lang="en-US" dirty="0">
                <a:solidFill>
                  <a:srgbClr val="00B0F0"/>
                </a:solidFill>
                <a:latin typeface="Gill Sans"/>
                <a:ea typeface="Gill Sans"/>
                <a:cs typeface="Gill Sans"/>
              </a:rPr>
              <a:t>School Values</a:t>
            </a:r>
          </a:p>
        </p:txBody>
      </p:sp>
      <p:sp>
        <p:nvSpPr>
          <p:cNvPr id="2" name="Rectangle 1">
            <a:extLst>
              <a:ext uri="{FF2B5EF4-FFF2-40B4-BE49-F238E27FC236}">
                <a16:creationId xmlns:a16="http://schemas.microsoft.com/office/drawing/2014/main" id="{16803F20-5FC4-46B7-8751-8363E9A4920B}"/>
              </a:ext>
            </a:extLst>
          </p:cNvPr>
          <p:cNvSpPr/>
          <p:nvPr/>
        </p:nvSpPr>
        <p:spPr>
          <a:xfrm>
            <a:off x="880533" y="1533706"/>
            <a:ext cx="7439378" cy="4584332"/>
          </a:xfrm>
          <a:prstGeom prst="rect">
            <a:avLst/>
          </a:prstGeom>
        </p:spPr>
        <p:txBody>
          <a:bodyPr wrap="square">
            <a:spAutoFit/>
          </a:bodyPr>
          <a:lstStyle/>
          <a:p>
            <a:pPr algn="ctr">
              <a:lnSpc>
                <a:spcPct val="150000"/>
              </a:lnSpc>
              <a:spcAft>
                <a:spcPts val="0"/>
              </a:spcAft>
            </a:pPr>
            <a:r>
              <a:rPr lang="en-GB" sz="24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Friendship</a:t>
            </a:r>
            <a:endParaRPr lang="en-GB" sz="2400" b="1" dirty="0">
              <a:latin typeface="Calibri" panose="020F0502020204030204" pitchFamily="34" charset="0"/>
              <a:ea typeface="Calibri" panose="020F0502020204030204" pitchFamily="34" charset="0"/>
              <a:cs typeface="Times New Roman" panose="02020603050405020304" pitchFamily="18" charset="0"/>
            </a:endParaRPr>
          </a:p>
          <a:p>
            <a:pPr algn="ctr">
              <a:lnSpc>
                <a:spcPct val="150000"/>
              </a:lnSpc>
              <a:spcAft>
                <a:spcPts val="0"/>
              </a:spcAft>
            </a:pPr>
            <a:r>
              <a:rPr lang="en-GB" sz="24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Respect </a:t>
            </a:r>
            <a:endParaRPr lang="en-GB" sz="2400" b="1" dirty="0">
              <a:latin typeface="Calibri" panose="020F0502020204030204" pitchFamily="34" charset="0"/>
              <a:ea typeface="Calibri" panose="020F0502020204030204" pitchFamily="34" charset="0"/>
              <a:cs typeface="Times New Roman" panose="02020603050405020304" pitchFamily="18" charset="0"/>
            </a:endParaRPr>
          </a:p>
          <a:p>
            <a:pPr algn="ctr">
              <a:lnSpc>
                <a:spcPct val="150000"/>
              </a:lnSpc>
              <a:spcAft>
                <a:spcPts val="0"/>
              </a:spcAft>
            </a:pPr>
            <a:r>
              <a:rPr lang="en-GB" sz="24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Wisdom </a:t>
            </a:r>
            <a:endParaRPr lang="en-GB" sz="2400" b="1" dirty="0">
              <a:latin typeface="Calibri" panose="020F0502020204030204" pitchFamily="34" charset="0"/>
              <a:ea typeface="Calibri" panose="020F0502020204030204" pitchFamily="34" charset="0"/>
              <a:cs typeface="Times New Roman" panose="02020603050405020304" pitchFamily="18" charset="0"/>
            </a:endParaRPr>
          </a:p>
          <a:p>
            <a:pPr algn="ctr">
              <a:lnSpc>
                <a:spcPct val="150000"/>
              </a:lnSpc>
              <a:spcAft>
                <a:spcPts val="0"/>
              </a:spcAft>
            </a:pPr>
            <a:r>
              <a:rPr lang="en-GB" sz="24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Inclusion </a:t>
            </a:r>
            <a:endParaRPr lang="en-GB" sz="2400" b="1" dirty="0">
              <a:latin typeface="Calibri" panose="020F0502020204030204" pitchFamily="34" charset="0"/>
              <a:ea typeface="Calibri" panose="020F0502020204030204" pitchFamily="34" charset="0"/>
              <a:cs typeface="Times New Roman" panose="02020603050405020304" pitchFamily="18" charset="0"/>
            </a:endParaRPr>
          </a:p>
          <a:p>
            <a:pPr algn="ctr">
              <a:lnSpc>
                <a:spcPct val="150000"/>
              </a:lnSpc>
              <a:spcAft>
                <a:spcPts val="0"/>
              </a:spcAft>
            </a:pPr>
            <a:r>
              <a:rPr lang="en-GB" sz="24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Honesty</a:t>
            </a:r>
            <a:endParaRPr lang="en-GB" sz="2400" b="1" dirty="0">
              <a:latin typeface="Calibri" panose="020F0502020204030204" pitchFamily="34" charset="0"/>
              <a:ea typeface="Calibri" panose="020F0502020204030204" pitchFamily="34" charset="0"/>
              <a:cs typeface="Times New Roman" panose="02020603050405020304" pitchFamily="18" charset="0"/>
            </a:endParaRPr>
          </a:p>
          <a:p>
            <a:pPr algn="ctr">
              <a:lnSpc>
                <a:spcPct val="150000"/>
              </a:lnSpc>
              <a:spcAft>
                <a:spcPts val="0"/>
              </a:spcAft>
            </a:pPr>
            <a:r>
              <a:rPr lang="en-GB" sz="24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Courage</a:t>
            </a:r>
            <a:endParaRPr lang="en-GB" sz="2400" b="1"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2400" dirty="0">
                <a:solidFill>
                  <a:srgbClr val="000000"/>
                </a:solidFill>
                <a:latin typeface="Calibri" panose="020F0502020204030204" pitchFamily="34" charset="0"/>
                <a:ea typeface="Calibri" panose="020F0502020204030204" pitchFamily="34" charset="0"/>
                <a:cs typeface="Times New Roman" panose="02020603050405020304" pitchFamily="18" charset="0"/>
              </a:rPr>
              <a:t> </a:t>
            </a:r>
            <a:endParaRPr lang="en-GB" sz="24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2400" b="1" i="1" dirty="0">
                <a:solidFill>
                  <a:srgbClr val="0066FF"/>
                </a:solidFill>
                <a:latin typeface="Calibri" panose="020F0502020204030204" pitchFamily="34" charset="0"/>
                <a:ea typeface="Calibri" panose="020F0502020204030204" pitchFamily="34" charset="0"/>
                <a:cs typeface="Times New Roman" panose="02020603050405020304" pitchFamily="18" charset="0"/>
              </a:rPr>
              <a:t>“To be the best that we can be in faith, hope and love so that we may live life in all its fullness.”</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466113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E315887D-AEE1-4463-8102-FE50CEBC8538}"/>
              </a:ext>
            </a:extLst>
          </p:cNvPr>
          <p:cNvPicPr>
            <a:picLocks noChangeAspect="1"/>
          </p:cNvPicPr>
          <p:nvPr/>
        </p:nvPicPr>
        <p:blipFill>
          <a:blip r:embed="rId2"/>
          <a:stretch>
            <a:fillRect/>
          </a:stretch>
        </p:blipFill>
        <p:spPr>
          <a:xfrm>
            <a:off x="835378" y="803777"/>
            <a:ext cx="7807092" cy="5100312"/>
          </a:xfrm>
          <a:prstGeom prst="rect">
            <a:avLst/>
          </a:prstGeom>
        </p:spPr>
      </p:pic>
    </p:spTree>
    <p:extLst>
      <p:ext uri="{BB962C8B-B14F-4D97-AF65-F5344CB8AC3E}">
        <p14:creationId xmlns:p14="http://schemas.microsoft.com/office/powerpoint/2010/main" val="15971809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idx="4294967295"/>
          </p:nvPr>
        </p:nvSpPr>
        <p:spPr/>
        <p:txBody>
          <a:bodyPr/>
          <a:lstStyle/>
          <a:p>
            <a:r>
              <a:rPr lang="en-US" dirty="0">
                <a:solidFill>
                  <a:srgbClr val="660066"/>
                </a:solidFill>
                <a:latin typeface="Gill Sans"/>
                <a:ea typeface="Gill Sans"/>
                <a:cs typeface="Gill Sans"/>
              </a:rPr>
              <a:t>Expectations</a:t>
            </a:r>
          </a:p>
        </p:txBody>
      </p:sp>
      <p:sp>
        <p:nvSpPr>
          <p:cNvPr id="33795" name="Content Placeholder 2"/>
          <p:cNvSpPr>
            <a:spLocks noGrp="1"/>
          </p:cNvSpPr>
          <p:nvPr>
            <p:ph idx="4294967295"/>
          </p:nvPr>
        </p:nvSpPr>
        <p:spPr>
          <a:xfrm>
            <a:off x="553156" y="1766454"/>
            <a:ext cx="8133644" cy="4525963"/>
          </a:xfrm>
        </p:spPr>
        <p:txBody>
          <a:bodyPr/>
          <a:lstStyle/>
          <a:p>
            <a:pPr marL="0" indent="0">
              <a:buNone/>
            </a:pPr>
            <a:endParaRPr lang="en-GB" sz="2400" u="sng" dirty="0">
              <a:latin typeface="Gill Sans MT" panose="020B0502020104020203" pitchFamily="34" charset="77"/>
            </a:endParaRPr>
          </a:p>
          <a:p>
            <a:pPr marL="0" indent="0">
              <a:buNone/>
            </a:pPr>
            <a:endParaRPr lang="en-GB" sz="2400" u="sng" dirty="0">
              <a:latin typeface="Gill Sans MT" panose="020B0502020104020203" pitchFamily="34" charset="77"/>
            </a:endParaRPr>
          </a:p>
          <a:p>
            <a:pPr marL="0" indent="0">
              <a:buNone/>
            </a:pPr>
            <a:r>
              <a:rPr lang="en-GB" sz="2400" u="sng" dirty="0">
                <a:latin typeface="Gill Sans MT" panose="020B0502020104020203" pitchFamily="34" charset="77"/>
              </a:rPr>
              <a:t>Class Dojos</a:t>
            </a:r>
            <a:br>
              <a:rPr lang="en-GB" sz="2400" u="sng" dirty="0">
                <a:latin typeface="Gill Sans MT" panose="020B0502020104020203" pitchFamily="34" charset="77"/>
              </a:rPr>
            </a:br>
            <a:endParaRPr lang="en-GB" sz="2400" u="sng" dirty="0">
              <a:latin typeface="Gill Sans MT" panose="020B0502020104020203" pitchFamily="34" charset="77"/>
            </a:endParaRPr>
          </a:p>
          <a:p>
            <a:r>
              <a:rPr lang="en-GB" sz="2400" b="0" i="0" dirty="0">
                <a:effectLst/>
                <a:latin typeface="Gill Sans MT" panose="020B0502020104020203" pitchFamily="34" charset="77"/>
              </a:rPr>
              <a:t>Children receive Class Dojos in class as a recognition of their embodiment of our school values.</a:t>
            </a:r>
          </a:p>
          <a:p>
            <a:pPr marL="0" indent="0">
              <a:buNone/>
            </a:pPr>
            <a:endParaRPr lang="en-GB" sz="2400" dirty="0">
              <a:latin typeface="Gill Sans MT" panose="020B0502020104020203" pitchFamily="34" charset="77"/>
            </a:endParaRPr>
          </a:p>
          <a:p>
            <a:pPr marL="0" indent="0">
              <a:buNone/>
            </a:pPr>
            <a:r>
              <a:rPr lang="en-GB" sz="2400" u="sng" dirty="0">
                <a:latin typeface="Gill Sans MT" panose="020B0502020104020203" pitchFamily="34" charset="77"/>
              </a:rPr>
              <a:t>Wonderful Work and Shining Stars</a:t>
            </a:r>
            <a:br>
              <a:rPr lang="en-GB" sz="2400" u="sng" dirty="0">
                <a:latin typeface="Gill Sans MT" panose="020B0502020104020203" pitchFamily="34" charset="77"/>
              </a:rPr>
            </a:br>
            <a:endParaRPr lang="en-GB" sz="2400" u="sng" dirty="0">
              <a:latin typeface="Gill Sans MT" panose="020B0502020104020203" pitchFamily="34" charset="77"/>
            </a:endParaRPr>
          </a:p>
          <a:p>
            <a:r>
              <a:rPr lang="en-GB" sz="2400" b="0" i="0" dirty="0">
                <a:effectLst/>
                <a:latin typeface="Gill Sans MT" panose="020B0502020104020203" pitchFamily="34" charset="77"/>
              </a:rPr>
              <a:t>Each week, the Headteacher presents a certificate to </a:t>
            </a:r>
            <a:r>
              <a:rPr lang="en-GB" sz="2400" b="0" i="0" dirty="0" err="1">
                <a:effectLst/>
                <a:latin typeface="Gill Sans MT" panose="020B0502020104020203" pitchFamily="34" charset="77"/>
              </a:rPr>
              <a:t>honor</a:t>
            </a:r>
            <a:r>
              <a:rPr lang="en-GB" sz="2400" b="0" i="0" dirty="0">
                <a:effectLst/>
                <a:latin typeface="Gill Sans MT" panose="020B0502020104020203" pitchFamily="34" charset="77"/>
              </a:rPr>
              <a:t> an individual's outstanding contributions.</a:t>
            </a:r>
            <a:endParaRPr lang="en-GB" sz="2400" dirty="0">
              <a:latin typeface="Gill Sans MT" panose="020B0502020104020203" pitchFamily="34" charset="77"/>
            </a:endParaRPr>
          </a:p>
        </p:txBody>
      </p:sp>
      <p:pic>
        <p:nvPicPr>
          <p:cNvPr id="2" name="Picture 1">
            <a:extLst>
              <a:ext uri="{FF2B5EF4-FFF2-40B4-BE49-F238E27FC236}">
                <a16:creationId xmlns:a16="http://schemas.microsoft.com/office/drawing/2014/main" id="{9DAED39A-6587-440E-A550-71C897D70FFD}"/>
              </a:ext>
            </a:extLst>
          </p:cNvPr>
          <p:cNvPicPr>
            <a:picLocks noChangeAspect="1"/>
          </p:cNvPicPr>
          <p:nvPr/>
        </p:nvPicPr>
        <p:blipFill>
          <a:blip r:embed="rId2"/>
          <a:stretch>
            <a:fillRect/>
          </a:stretch>
        </p:blipFill>
        <p:spPr>
          <a:xfrm>
            <a:off x="3408598" y="1355292"/>
            <a:ext cx="2326803" cy="1446981"/>
          </a:xfrm>
          <a:prstGeom prst="rect">
            <a:avLst/>
          </a:prstGeom>
        </p:spPr>
      </p:pic>
    </p:spTree>
    <p:extLst>
      <p:ext uri="{BB962C8B-B14F-4D97-AF65-F5344CB8AC3E}">
        <p14:creationId xmlns:p14="http://schemas.microsoft.com/office/powerpoint/2010/main" val="24422749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idx="4294967295"/>
          </p:nvPr>
        </p:nvSpPr>
        <p:spPr/>
        <p:txBody>
          <a:bodyPr/>
          <a:lstStyle/>
          <a:p>
            <a:r>
              <a:rPr lang="en-US" dirty="0">
                <a:solidFill>
                  <a:srgbClr val="660066"/>
                </a:solidFill>
                <a:latin typeface="Gill Sans"/>
                <a:ea typeface="Gill Sans"/>
                <a:cs typeface="Gill Sans"/>
              </a:rPr>
              <a:t>Expectations</a:t>
            </a:r>
          </a:p>
        </p:txBody>
      </p:sp>
      <p:sp>
        <p:nvSpPr>
          <p:cNvPr id="33795" name="Content Placeholder 2"/>
          <p:cNvSpPr>
            <a:spLocks noGrp="1"/>
          </p:cNvSpPr>
          <p:nvPr>
            <p:ph idx="4294967295"/>
          </p:nvPr>
        </p:nvSpPr>
        <p:spPr>
          <a:xfrm>
            <a:off x="553156" y="1600200"/>
            <a:ext cx="8133644" cy="4525963"/>
          </a:xfrm>
        </p:spPr>
        <p:txBody>
          <a:bodyPr/>
          <a:lstStyle/>
          <a:p>
            <a:pPr marL="0" indent="0">
              <a:buNone/>
            </a:pPr>
            <a:r>
              <a:rPr lang="en-GB" sz="2400" u="sng" dirty="0">
                <a:latin typeface="Gill Sans MT" panose="020B0502020104020203" pitchFamily="34" charset="77"/>
              </a:rPr>
              <a:t>Traffic Light System </a:t>
            </a:r>
          </a:p>
          <a:p>
            <a:pPr marL="0" indent="0">
              <a:buNone/>
            </a:pPr>
            <a:r>
              <a:rPr lang="en-GB" sz="1100" u="sng" dirty="0">
                <a:latin typeface="Gill Sans MT" panose="020B0502020104020203" pitchFamily="34" charset="77"/>
              </a:rPr>
              <a:t> </a:t>
            </a:r>
          </a:p>
          <a:p>
            <a:pPr algn="l"/>
            <a:r>
              <a:rPr lang="en-GB" sz="2400" b="0" i="0" dirty="0">
                <a:effectLst/>
                <a:latin typeface="Gill Sans MT" panose="020B0502020104020203" pitchFamily="34" charset="77"/>
              </a:rPr>
              <a:t>A classroom traffic light system is implemented for instances when children do not adhere to the rules.  All children begin each day on the green light.</a:t>
            </a:r>
          </a:p>
          <a:p>
            <a:pPr algn="l"/>
            <a:r>
              <a:rPr lang="en-GB" sz="2400" b="0" i="0" dirty="0">
                <a:effectLst/>
                <a:latin typeface="Gill Sans MT" panose="020B0502020104020203" pitchFamily="34" charset="77"/>
              </a:rPr>
              <a:t>Progressing to the red light will entail a 5-minute reflection time in the classroom.</a:t>
            </a:r>
          </a:p>
          <a:p>
            <a:pPr algn="l"/>
            <a:r>
              <a:rPr lang="en-GB" sz="2400" b="0" i="0" dirty="0">
                <a:effectLst/>
                <a:latin typeface="Gill Sans MT" panose="020B0502020104020203" pitchFamily="34" charset="77"/>
              </a:rPr>
              <a:t>If a child persists in not following the rules, it will lead to a 15-minute reflection time, with parents being notified accordingly.</a:t>
            </a:r>
          </a:p>
          <a:p>
            <a:pPr algn="l"/>
            <a:r>
              <a:rPr lang="en-GB" sz="2400" b="0" i="0" dirty="0">
                <a:effectLst/>
                <a:latin typeface="Gill Sans MT" panose="020B0502020104020203" pitchFamily="34" charset="77"/>
              </a:rPr>
              <a:t>If a child accumulates three 15-minute reflection sessions within a two-week period, a meeting will be scheduled between the parent and the class teacher.</a:t>
            </a:r>
          </a:p>
        </p:txBody>
      </p:sp>
    </p:spTree>
    <p:extLst>
      <p:ext uri="{BB962C8B-B14F-4D97-AF65-F5344CB8AC3E}">
        <p14:creationId xmlns:p14="http://schemas.microsoft.com/office/powerpoint/2010/main" val="42838883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r>
              <a:rPr lang="en-US" dirty="0">
                <a:solidFill>
                  <a:srgbClr val="660066"/>
                </a:solidFill>
                <a:latin typeface="Gill Sans"/>
                <a:ea typeface="Gill Sans"/>
                <a:cs typeface="Gill Sans"/>
              </a:rPr>
              <a:t>Key Objectives</a:t>
            </a:r>
          </a:p>
        </p:txBody>
      </p:sp>
      <p:sp>
        <p:nvSpPr>
          <p:cNvPr id="21506" name="Content Placeholder 2"/>
          <p:cNvSpPr>
            <a:spLocks noGrp="1"/>
          </p:cNvSpPr>
          <p:nvPr>
            <p:ph idx="1"/>
          </p:nvPr>
        </p:nvSpPr>
        <p:spPr>
          <a:xfrm>
            <a:off x="457200" y="1417638"/>
            <a:ext cx="8229600" cy="4525963"/>
          </a:xfrm>
        </p:spPr>
        <p:txBody>
          <a:bodyPr/>
          <a:lstStyle/>
          <a:p>
            <a:pPr marL="0" indent="0">
              <a:buNone/>
            </a:pPr>
            <a:r>
              <a:rPr lang="en-GB" sz="2000" u="sng" dirty="0">
                <a:latin typeface="Gill Sans MT" panose="020B0502020104020203" pitchFamily="34" charset="77"/>
              </a:rPr>
              <a:t>Reading</a:t>
            </a:r>
          </a:p>
          <a:p>
            <a:r>
              <a:rPr lang="en-GB" sz="2000" b="0" i="0" dirty="0">
                <a:effectLst/>
                <a:latin typeface="Gill Sans MT" panose="020B0502020104020203" pitchFamily="34" charset="77"/>
              </a:rPr>
              <a:t>The aim is to enhance fluency in reading while exploring a diverse array of literary genres. This involves utilising a variety of reading skills, including inference, prediction, comprehension, and summarisation.</a:t>
            </a:r>
          </a:p>
          <a:p>
            <a:pPr marL="0" indent="0">
              <a:buNone/>
            </a:pPr>
            <a:endParaRPr lang="en-GB" sz="2000" u="sng" dirty="0">
              <a:latin typeface="Gill Sans MT" panose="020B0502020104020203" pitchFamily="34" charset="77"/>
            </a:endParaRPr>
          </a:p>
          <a:p>
            <a:pPr marL="0" indent="0">
              <a:buNone/>
            </a:pPr>
            <a:r>
              <a:rPr lang="en-GB" sz="2000" u="sng" dirty="0">
                <a:latin typeface="Gill Sans MT" panose="020B0502020104020203" pitchFamily="34" charset="77"/>
              </a:rPr>
              <a:t>Writing</a:t>
            </a:r>
            <a:r>
              <a:rPr lang="en-GB" sz="2000" dirty="0">
                <a:latin typeface="Gill Sans MT" panose="020B0502020104020203" pitchFamily="34" charset="77"/>
              </a:rPr>
              <a:t> </a:t>
            </a:r>
          </a:p>
          <a:p>
            <a:pPr algn="l"/>
            <a:r>
              <a:rPr lang="en-GB" sz="2000" b="0" i="0" dirty="0">
                <a:effectLst/>
                <a:latin typeface="Gill Sans MT" panose="020B0502020104020203" pitchFamily="34" charset="77"/>
              </a:rPr>
              <a:t>The objective is to compose intricate and comprehensive stories and essays employing a wide range of literary devices, while adhering to the Year 5 and 6 spelling, grammar, and punctuation rules.</a:t>
            </a:r>
          </a:p>
          <a:p>
            <a:pPr marL="0" indent="0">
              <a:buNone/>
            </a:pPr>
            <a:endParaRPr lang="en-GB" sz="2000" u="sng" dirty="0">
              <a:latin typeface="Gill Sans MT" panose="020B0502020104020203" pitchFamily="34" charset="77"/>
            </a:endParaRPr>
          </a:p>
          <a:p>
            <a:pPr marL="0" indent="0">
              <a:buNone/>
            </a:pPr>
            <a:r>
              <a:rPr lang="en-GB" sz="2000" u="sng" dirty="0">
                <a:latin typeface="Gill Sans MT" panose="020B0502020104020203" pitchFamily="34" charset="77"/>
              </a:rPr>
              <a:t>Maths </a:t>
            </a:r>
          </a:p>
          <a:p>
            <a:r>
              <a:rPr lang="en-GB" sz="2000" b="0" i="0" dirty="0">
                <a:effectLst/>
                <a:latin typeface="Gill Sans MT" panose="020B0502020104020203" pitchFamily="34" charset="77"/>
              </a:rPr>
              <a:t>The goal is to advance their comprehension of reasoning with significant whole numbers, achieve proficiency in fractions and decimals, and acquire a fundamental understanding of geometric shapes and their attributes.</a:t>
            </a:r>
            <a:endParaRPr lang="en-GB" sz="2000" dirty="0">
              <a:latin typeface="Gill Sans MT" panose="020B0502020104020203" pitchFamily="34" charset="77"/>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rgbClr val="0070C0"/>
                </a:solidFill>
              </a:rPr>
              <a:t>Physical Education</a:t>
            </a:r>
          </a:p>
        </p:txBody>
      </p:sp>
      <p:sp>
        <p:nvSpPr>
          <p:cNvPr id="3" name="Content Placeholder 2"/>
          <p:cNvSpPr>
            <a:spLocks noGrp="1"/>
          </p:cNvSpPr>
          <p:nvPr>
            <p:ph idx="1"/>
          </p:nvPr>
        </p:nvSpPr>
        <p:spPr>
          <a:xfrm>
            <a:off x="457200" y="1417638"/>
            <a:ext cx="8229600" cy="4525963"/>
          </a:xfrm>
        </p:spPr>
        <p:txBody>
          <a:bodyPr/>
          <a:lstStyle/>
          <a:p>
            <a:pPr marL="0" indent="0" algn="ctr">
              <a:buNone/>
            </a:pPr>
            <a:r>
              <a:rPr lang="en-US" sz="2400" dirty="0">
                <a:solidFill>
                  <a:schemeClr val="accent4">
                    <a:lumMod val="75000"/>
                  </a:schemeClr>
                </a:solidFill>
              </a:rPr>
              <a:t>Cricket:</a:t>
            </a:r>
          </a:p>
          <a:p>
            <a:pPr marL="0" indent="0" algn="ctr">
              <a:buNone/>
            </a:pPr>
            <a:r>
              <a:rPr lang="en-US" sz="2400" dirty="0"/>
              <a:t>Monday afternoon</a:t>
            </a:r>
          </a:p>
          <a:p>
            <a:pPr marL="0" indent="0" algn="ctr">
              <a:buNone/>
            </a:pPr>
            <a:endParaRPr lang="en-US" sz="2400" dirty="0"/>
          </a:p>
          <a:p>
            <a:pPr marL="0" indent="0" algn="ctr">
              <a:buNone/>
            </a:pPr>
            <a:r>
              <a:rPr lang="en-US" sz="2400" dirty="0">
                <a:solidFill>
                  <a:srgbClr val="00B050"/>
                </a:solidFill>
              </a:rPr>
              <a:t>PE lessons:</a:t>
            </a:r>
          </a:p>
          <a:p>
            <a:pPr marL="0" indent="0" algn="ctr">
              <a:buNone/>
            </a:pPr>
            <a:r>
              <a:rPr lang="en-US" sz="2400" dirty="0"/>
              <a:t>Tuesday morning and Thursday afternoon</a:t>
            </a:r>
          </a:p>
          <a:p>
            <a:pPr marL="0" indent="0" algn="ctr">
              <a:buNone/>
            </a:pPr>
            <a:endParaRPr lang="en-US" sz="2400" dirty="0"/>
          </a:p>
          <a:p>
            <a:pPr marL="0" indent="0" algn="ctr">
              <a:buNone/>
            </a:pPr>
            <a:r>
              <a:rPr lang="en-US" sz="2400" dirty="0">
                <a:solidFill>
                  <a:srgbClr val="FF0000"/>
                </a:solidFill>
              </a:rPr>
              <a:t>PE kit:</a:t>
            </a:r>
          </a:p>
          <a:p>
            <a:pPr marL="0" indent="0" algn="ctr">
              <a:buNone/>
            </a:pPr>
            <a:r>
              <a:rPr lang="en-GB" sz="2400" b="0" i="0" dirty="0">
                <a:solidFill>
                  <a:srgbClr val="000000"/>
                </a:solidFill>
                <a:effectLst/>
                <a:latin typeface="Gill Sans MT" panose="020B0502020104020203" pitchFamily="34" charset="77"/>
              </a:rPr>
              <a:t>Children are encouraged to wear their PE kits into school on both days and to wear them home. The required PE kit consists of a white polo shirt, navy shorts or jogging bottoms, and all-black trainers without any coloured trim.</a:t>
            </a:r>
          </a:p>
        </p:txBody>
      </p:sp>
    </p:spTree>
    <p:extLst>
      <p:ext uri="{BB962C8B-B14F-4D97-AF65-F5344CB8AC3E}">
        <p14:creationId xmlns:p14="http://schemas.microsoft.com/office/powerpoint/2010/main" val="2499343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766</TotalTime>
  <Words>770</Words>
  <Application>Microsoft Office PowerPoint</Application>
  <PresentationFormat>On-screen Show (4:3)</PresentationFormat>
  <Paragraphs>105</Paragraphs>
  <Slides>14</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Calibri</vt:lpstr>
      <vt:lpstr>Gill Sans</vt:lpstr>
      <vt:lpstr>Gill Sans MT</vt:lpstr>
      <vt:lpstr>Sassoon Primary</vt:lpstr>
      <vt:lpstr>Söhne</vt:lpstr>
      <vt:lpstr>Office Theme</vt:lpstr>
      <vt:lpstr>St. Augustine’s Primary  Meet the Teacher Meeting  Year 6  September 2023 </vt:lpstr>
      <vt:lpstr>The Teaching Team</vt:lpstr>
      <vt:lpstr>Year 5 School Day</vt:lpstr>
      <vt:lpstr>School Values</vt:lpstr>
      <vt:lpstr>PowerPoint Presentation</vt:lpstr>
      <vt:lpstr>Expectations</vt:lpstr>
      <vt:lpstr>Expectations</vt:lpstr>
      <vt:lpstr>Key Objectives</vt:lpstr>
      <vt:lpstr>Physical Education</vt:lpstr>
      <vt:lpstr>Home-School Reading</vt:lpstr>
      <vt:lpstr>Homework</vt:lpstr>
      <vt:lpstr>Equipment</vt:lpstr>
      <vt:lpstr>Communication</vt:lpstr>
      <vt:lpstr>Concerns and Meetings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William Dean</dc:creator>
  <cp:lastModifiedBy>D Toussaint</cp:lastModifiedBy>
  <cp:revision>85</cp:revision>
  <cp:lastPrinted>2016-09-12T07:07:19Z</cp:lastPrinted>
  <dcterms:created xsi:type="dcterms:W3CDTF">2014-09-01T18:52:46Z</dcterms:created>
  <dcterms:modified xsi:type="dcterms:W3CDTF">2023-09-05T16:22:44Z</dcterms:modified>
</cp:coreProperties>
</file>