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59" r:id="rId4"/>
    <p:sldId id="261" r:id="rId5"/>
    <p:sldId id="275" r:id="rId6"/>
    <p:sldId id="280" r:id="rId7"/>
    <p:sldId id="284" r:id="rId8"/>
    <p:sldId id="285" r:id="rId9"/>
    <p:sldId id="278" r:id="rId10"/>
    <p:sldId id="260" r:id="rId11"/>
    <p:sldId id="286" r:id="rId12"/>
    <p:sldId id="287" r:id="rId13"/>
    <p:sldId id="271" r:id="rId14"/>
    <p:sldId id="277" r:id="rId15"/>
    <p:sldId id="266" r:id="rId16"/>
    <p:sldId id="272" r:id="rId17"/>
    <p:sldId id="263" r:id="rId18"/>
    <p:sldId id="267" r:id="rId19"/>
    <p:sldId id="274" r:id="rId20"/>
    <p:sldId id="282" r:id="rId21"/>
    <p:sldId id="268" r:id="rId22"/>
    <p:sldId id="276" r:id="rId23"/>
    <p:sldId id="281" r:id="rId24"/>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3333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5" autoAdjust="0"/>
    <p:restoredTop sz="86831"/>
  </p:normalViewPr>
  <p:slideViewPr>
    <p:cSldViewPr snapToGrid="0" snapToObjects="1">
      <p:cViewPr varScale="1">
        <p:scale>
          <a:sx n="106" d="100"/>
          <a:sy n="106" d="100"/>
        </p:scale>
        <p:origin x="168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13/09/2023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R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8F38F7D-C378-7847-AADA-C41344B725C9}" type="datetimeFigureOut">
              <a:rPr lang="en-RU" smtClean="0"/>
              <a:t>13.09.2023</a:t>
            </a:fld>
            <a:endParaRPr lang="en-RU"/>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R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R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R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A4763AD-53FD-EB42-8FD5-AC6FFA3291C3}" type="slidenum">
              <a:rPr lang="en-RU" smtClean="0"/>
              <a:t>‹#›</a:t>
            </a:fld>
            <a:endParaRPr lang="en-RU"/>
          </a:p>
        </p:txBody>
      </p:sp>
    </p:spTree>
    <p:extLst>
      <p:ext uri="{BB962C8B-B14F-4D97-AF65-F5344CB8AC3E}">
        <p14:creationId xmlns:p14="http://schemas.microsoft.com/office/powerpoint/2010/main" val="3761827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1" i="0" dirty="0">
                <a:solidFill>
                  <a:srgbClr val="374151"/>
                </a:solidFill>
                <a:effectLst/>
                <a:latin typeface="Söhne"/>
              </a:rPr>
              <a:t>School Events:</a:t>
            </a:r>
            <a:r>
              <a:rPr lang="en-GB" b="0" i="0" dirty="0">
                <a:solidFill>
                  <a:srgbClr val="374151"/>
                </a:solidFill>
                <a:effectLst/>
                <a:latin typeface="Söhne"/>
              </a:rPr>
              <a:t> Join us for open houses, parent-teacher conferences, workshops, and other special events. </a:t>
            </a:r>
          </a:p>
          <a:p>
            <a:pPr algn="l">
              <a:buFont typeface="Arial" panose="020B0604020202020204" pitchFamily="34" charset="0"/>
              <a:buChar char="•"/>
            </a:pPr>
            <a:r>
              <a:rPr lang="en-GB" b="1" i="0" dirty="0">
                <a:solidFill>
                  <a:srgbClr val="374151"/>
                </a:solidFill>
                <a:effectLst/>
                <a:latin typeface="Söhne"/>
              </a:rPr>
              <a:t>Volunteering:</a:t>
            </a:r>
            <a:r>
              <a:rPr lang="en-GB" b="0" i="0" dirty="0">
                <a:solidFill>
                  <a:srgbClr val="374151"/>
                </a:solidFill>
                <a:effectLst/>
                <a:latin typeface="Söhne"/>
              </a:rPr>
              <a:t> We welcome parent volunteers in various capacities, from classroom activities to special events and field trips. </a:t>
            </a:r>
          </a:p>
          <a:p>
            <a:pPr algn="l">
              <a:buFont typeface="Arial" panose="020B0604020202020204" pitchFamily="34" charset="0"/>
              <a:buChar char="•"/>
            </a:pPr>
            <a:r>
              <a:rPr lang="en-GB" b="1" i="0" dirty="0">
                <a:solidFill>
                  <a:srgbClr val="374151"/>
                </a:solidFill>
                <a:effectLst/>
                <a:latin typeface="Söhne"/>
              </a:rPr>
              <a:t>Homework Guidance:</a:t>
            </a:r>
            <a:r>
              <a:rPr lang="en-GB" b="0" i="0" dirty="0">
                <a:solidFill>
                  <a:srgbClr val="374151"/>
                </a:solidFill>
                <a:effectLst/>
                <a:latin typeface="Söhne"/>
              </a:rPr>
              <a:t> Ensure a conducive environment for your child's study time. While it's essential to guide them, it's equally vital to let them tackle challenges independently.</a:t>
            </a:r>
          </a:p>
          <a:p>
            <a:pPr algn="l">
              <a:buFont typeface="Arial" panose="020B0604020202020204" pitchFamily="34" charset="0"/>
              <a:buChar char="•"/>
            </a:pPr>
            <a:r>
              <a:rPr lang="en-GB" b="1" i="0" dirty="0">
                <a:solidFill>
                  <a:srgbClr val="374151"/>
                </a:solidFill>
                <a:effectLst/>
                <a:latin typeface="Söhne"/>
              </a:rPr>
              <a:t>Reading:</a:t>
            </a:r>
            <a:r>
              <a:rPr lang="en-GB" b="0" i="0" dirty="0">
                <a:solidFill>
                  <a:srgbClr val="374151"/>
                </a:solidFill>
                <a:effectLst/>
                <a:latin typeface="Söhne"/>
              </a:rPr>
              <a:t> Spend some quality reading time with your child. It not only fosters literacy but strengthens your bond.</a:t>
            </a:r>
          </a:p>
          <a:p>
            <a:pPr algn="l">
              <a:buFont typeface="Arial" panose="020B0604020202020204" pitchFamily="34" charset="0"/>
              <a:buChar char="•"/>
            </a:pPr>
            <a:r>
              <a:rPr lang="en-GB" b="1" i="0" dirty="0">
                <a:solidFill>
                  <a:srgbClr val="374151"/>
                </a:solidFill>
                <a:effectLst/>
                <a:latin typeface="Söhne"/>
              </a:rPr>
              <a:t>Attendance:</a:t>
            </a:r>
            <a:r>
              <a:rPr lang="en-GB" b="0" i="0" dirty="0">
                <a:solidFill>
                  <a:srgbClr val="374151"/>
                </a:solidFill>
                <a:effectLst/>
                <a:latin typeface="Söhne"/>
              </a:rPr>
              <a:t> Regular and punctual attendance plays a pivotal role in academic success. Let's ensure our children get the best by being present and on time.</a:t>
            </a:r>
          </a:p>
          <a:p>
            <a:pPr algn="l">
              <a:buFont typeface="Arial" panose="020B0604020202020204" pitchFamily="34" charset="0"/>
              <a:buChar char="•"/>
            </a:pPr>
            <a:r>
              <a:rPr lang="en-GB" b="1" i="0" dirty="0">
                <a:solidFill>
                  <a:srgbClr val="374151"/>
                </a:solidFill>
                <a:effectLst/>
                <a:latin typeface="Söhne"/>
              </a:rPr>
              <a:t>Health and Well-being:</a:t>
            </a:r>
            <a:r>
              <a:rPr lang="en-GB" b="0" i="0" dirty="0">
                <a:solidFill>
                  <a:srgbClr val="374151"/>
                </a:solidFill>
                <a:effectLst/>
                <a:latin typeface="Söhne"/>
              </a:rPr>
              <a:t> Prioritize your child's physical, emotional, and mental well-being. A balanced meal, routine health check-ups, and addressing their emotional needs play a significant role in their academic success.</a:t>
            </a:r>
          </a:p>
          <a:p>
            <a:endParaRPr lang="en-RU" dirty="0"/>
          </a:p>
        </p:txBody>
      </p:sp>
      <p:sp>
        <p:nvSpPr>
          <p:cNvPr id="4" name="Slide Number Placeholder 3"/>
          <p:cNvSpPr>
            <a:spLocks noGrp="1"/>
          </p:cNvSpPr>
          <p:nvPr>
            <p:ph type="sldNum" sz="quarter" idx="5"/>
          </p:nvPr>
        </p:nvSpPr>
        <p:spPr/>
        <p:txBody>
          <a:bodyPr/>
          <a:lstStyle/>
          <a:p>
            <a:fld id="{3A4763AD-53FD-EB42-8FD5-AC6FFA3291C3}" type="slidenum">
              <a:rPr lang="en-RU" smtClean="0"/>
              <a:t>19</a:t>
            </a:fld>
            <a:endParaRPr lang="en-RU"/>
          </a:p>
        </p:txBody>
      </p:sp>
    </p:spTree>
    <p:extLst>
      <p:ext uri="{BB962C8B-B14F-4D97-AF65-F5344CB8AC3E}">
        <p14:creationId xmlns:p14="http://schemas.microsoft.com/office/powerpoint/2010/main" val="402214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9/13/23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9/13/23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9/13/23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9/13/23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9/13/23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9/13/23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9/13/23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9/13/23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9/13/23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9/13/23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9/13/23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9/13/23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fontScale="90000"/>
          </a:bodyPr>
          <a:lstStyle/>
          <a:p>
            <a:r>
              <a:rPr lang="en-US" sz="5300" b="1" dirty="0">
                <a:solidFill>
                  <a:srgbClr val="3333CC"/>
                </a:solidFill>
              </a:rPr>
              <a:t>St. Augustine’s Primary</a:t>
            </a:r>
            <a:br>
              <a:rPr lang="en-US" sz="5300" b="1" dirty="0">
                <a:solidFill>
                  <a:srgbClr val="3333CC"/>
                </a:solidFill>
              </a:rPr>
            </a:br>
            <a:br>
              <a:rPr lang="en-US" sz="5300" b="1" dirty="0">
                <a:solidFill>
                  <a:srgbClr val="3333CC"/>
                </a:solidFill>
              </a:rPr>
            </a:br>
            <a:r>
              <a:rPr lang="en-US" sz="5300" b="1" dirty="0">
                <a:solidFill>
                  <a:srgbClr val="3333CC"/>
                </a:solidFill>
              </a:rPr>
              <a:t>Meet the Teacher Meeting</a:t>
            </a:r>
            <a:br>
              <a:rPr lang="en-US" sz="5300" b="1" dirty="0">
                <a:solidFill>
                  <a:srgbClr val="3333CC"/>
                </a:solidFill>
              </a:rPr>
            </a:br>
            <a:br>
              <a:rPr lang="en-US" sz="5300" b="1" dirty="0">
                <a:solidFill>
                  <a:srgbClr val="3333CC"/>
                </a:solidFill>
              </a:rPr>
            </a:br>
            <a:r>
              <a:rPr lang="en-US" sz="5300" b="1" dirty="0">
                <a:solidFill>
                  <a:srgbClr val="3333CC"/>
                </a:solidFill>
              </a:rPr>
              <a:t>Year 2</a:t>
            </a:r>
            <a:br>
              <a:rPr lang="en-US" sz="5300" b="1" dirty="0">
                <a:solidFill>
                  <a:srgbClr val="3333CC"/>
                </a:solidFill>
              </a:rPr>
            </a:br>
            <a:r>
              <a:rPr lang="en-US" sz="2800" dirty="0">
                <a:solidFill>
                  <a:srgbClr val="3333CC"/>
                </a:solidFill>
              </a:rPr>
              <a:t>September 2023</a:t>
            </a:r>
            <a:br>
              <a:rPr lang="en-GB" sz="2800" dirty="0">
                <a:solidFill>
                  <a:srgbClr val="FF6600"/>
                </a:solidFill>
              </a:rPr>
            </a:br>
            <a:endParaRPr lang="en-US" sz="2800" dirty="0">
              <a:solidFill>
                <a:srgbClr val="FF6600"/>
              </a:solidFill>
            </a:endParaRPr>
          </a:p>
        </p:txBody>
      </p:sp>
      <p:pic>
        <p:nvPicPr>
          <p:cNvPr id="3" name="Picture 2">
            <a:extLst>
              <a:ext uri="{FF2B5EF4-FFF2-40B4-BE49-F238E27FC236}">
                <a16:creationId xmlns:a16="http://schemas.microsoft.com/office/drawing/2014/main" id="{11BAE75E-FE54-4974-AEBC-32FB0456435A}"/>
              </a:ext>
            </a:extLst>
          </p:cNvPr>
          <p:cNvPicPr>
            <a:picLocks noChangeAspect="1"/>
          </p:cNvPicPr>
          <p:nvPr/>
        </p:nvPicPr>
        <p:blipFill>
          <a:blip r:embed="rId2"/>
          <a:stretch>
            <a:fillRect/>
          </a:stretch>
        </p:blipFill>
        <p:spPr>
          <a:xfrm>
            <a:off x="3841418" y="364436"/>
            <a:ext cx="1461164" cy="14587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chemeClr val="accent6">
                    <a:lumMod val="75000"/>
                  </a:schemeClr>
                </a:solidFill>
                <a:latin typeface="Gill Sans"/>
                <a:cs typeface="Gill Sans"/>
              </a:rPr>
              <a:t>Year 2  Curriculum</a:t>
            </a:r>
            <a:br>
              <a:rPr lang="en-US" dirty="0">
                <a:solidFill>
                  <a:schemeClr val="accent6">
                    <a:lumMod val="75000"/>
                  </a:schemeClr>
                </a:solidFill>
                <a:latin typeface="Gill Sans"/>
                <a:cs typeface="Gill Sans"/>
              </a:rPr>
            </a:br>
            <a:r>
              <a:rPr lang="en-US" dirty="0">
                <a:latin typeface="Gill Sans"/>
                <a:cs typeface="Gill Sans"/>
              </a:rPr>
              <a:t>Topic</a:t>
            </a:r>
          </a:p>
        </p:txBody>
      </p:sp>
      <p:sp>
        <p:nvSpPr>
          <p:cNvPr id="3" name="Content Placeholder 2"/>
          <p:cNvSpPr>
            <a:spLocks noGrp="1"/>
          </p:cNvSpPr>
          <p:nvPr>
            <p:ph idx="1"/>
          </p:nvPr>
        </p:nvSpPr>
        <p:spPr>
          <a:xfrm>
            <a:off x="457200" y="2057399"/>
            <a:ext cx="8498541" cy="4525963"/>
          </a:xfrm>
        </p:spPr>
        <p:txBody>
          <a:bodyPr>
            <a:normAutofit fontScale="92500" lnSpcReduction="10000"/>
          </a:bodyPr>
          <a:lstStyle/>
          <a:p>
            <a:r>
              <a:rPr lang="en-GB" dirty="0" err="1">
                <a:latin typeface="Gill Sans"/>
                <a:ea typeface="Gill Sans"/>
                <a:cs typeface="Gill Sans"/>
              </a:rPr>
              <a:t>Aut</a:t>
            </a:r>
            <a:r>
              <a:rPr lang="en-GB" dirty="0">
                <a:latin typeface="Gill Sans"/>
                <a:ea typeface="Gill Sans"/>
                <a:cs typeface="Gill Sans"/>
              </a:rPr>
              <a:t> 1:		How did Mary Seacole change nursing?</a:t>
            </a:r>
          </a:p>
          <a:p>
            <a:r>
              <a:rPr lang="en-GB" dirty="0" err="1">
                <a:latin typeface="Gill Sans"/>
                <a:ea typeface="Gill Sans"/>
                <a:cs typeface="Gill Sans"/>
              </a:rPr>
              <a:t>Aut</a:t>
            </a:r>
            <a:r>
              <a:rPr lang="en-GB" dirty="0">
                <a:latin typeface="Gill Sans"/>
                <a:ea typeface="Gill Sans"/>
                <a:cs typeface="Gill Sans"/>
              </a:rPr>
              <a:t> 2:		Would you prefer to live in a hot or cold 				place?</a:t>
            </a:r>
          </a:p>
          <a:p>
            <a:r>
              <a:rPr lang="en-GB" dirty="0" err="1">
                <a:latin typeface="Gill Sans"/>
                <a:ea typeface="Gill Sans"/>
                <a:cs typeface="Gill Sans"/>
              </a:rPr>
              <a:t>Spr</a:t>
            </a:r>
            <a:r>
              <a:rPr lang="en-GB" dirty="0">
                <a:latin typeface="Gill Sans"/>
                <a:ea typeface="Gill Sans"/>
                <a:cs typeface="Gill Sans"/>
              </a:rPr>
              <a:t> 1:		Why is the Great Fire of London 							significant?</a:t>
            </a:r>
          </a:p>
          <a:p>
            <a:r>
              <a:rPr lang="en-GB" dirty="0" err="1">
                <a:latin typeface="Gill Sans"/>
                <a:ea typeface="Gill Sans"/>
                <a:cs typeface="Gill Sans"/>
              </a:rPr>
              <a:t>Spr</a:t>
            </a:r>
            <a:r>
              <a:rPr lang="en-GB" dirty="0">
                <a:latin typeface="Gill Sans"/>
                <a:ea typeface="Gill Sans"/>
                <a:cs typeface="Gill Sans"/>
              </a:rPr>
              <a:t> 2:		Why is our world wonderful?</a:t>
            </a:r>
          </a:p>
          <a:p>
            <a:r>
              <a:rPr lang="en-GB" dirty="0">
                <a:latin typeface="Gill Sans"/>
                <a:ea typeface="Gill Sans"/>
                <a:cs typeface="Gill Sans"/>
              </a:rPr>
              <a:t>Sum 1:	How did Sir Christopher Wren change 					London?</a:t>
            </a:r>
          </a:p>
          <a:p>
            <a:r>
              <a:rPr lang="en-GB" dirty="0">
                <a:latin typeface="Gill Sans"/>
                <a:ea typeface="Gill Sans"/>
                <a:cs typeface="Gill Sans"/>
              </a:rPr>
              <a:t>Sum 2:	What is it like to live by the coast?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85B9-A5F0-759F-59FC-E72F2843A496}"/>
              </a:ext>
            </a:extLst>
          </p:cNvPr>
          <p:cNvSpPr>
            <a:spLocks noGrp="1"/>
          </p:cNvSpPr>
          <p:nvPr>
            <p:ph type="title"/>
          </p:nvPr>
        </p:nvSpPr>
        <p:spPr/>
        <p:txBody>
          <a:bodyPr/>
          <a:lstStyle/>
          <a:p>
            <a:r>
              <a:rPr lang="en-RU" dirty="0"/>
              <a:t>English</a:t>
            </a:r>
          </a:p>
        </p:txBody>
      </p:sp>
      <p:sp>
        <p:nvSpPr>
          <p:cNvPr id="3" name="Content Placeholder 2">
            <a:extLst>
              <a:ext uri="{FF2B5EF4-FFF2-40B4-BE49-F238E27FC236}">
                <a16:creationId xmlns:a16="http://schemas.microsoft.com/office/drawing/2014/main" id="{938E9200-C54B-875C-609A-33BF00FFA632}"/>
              </a:ext>
            </a:extLst>
          </p:cNvPr>
          <p:cNvSpPr>
            <a:spLocks noGrp="1"/>
          </p:cNvSpPr>
          <p:nvPr>
            <p:ph idx="1"/>
          </p:nvPr>
        </p:nvSpPr>
        <p:spPr>
          <a:xfrm>
            <a:off x="457199" y="1600200"/>
            <a:ext cx="8542421" cy="4525963"/>
          </a:xfrm>
        </p:spPr>
        <p:txBody>
          <a:bodyPr/>
          <a:lstStyle/>
          <a:p>
            <a:r>
              <a:rPr lang="en-GB" dirty="0" err="1">
                <a:latin typeface="Gill Sans"/>
                <a:ea typeface="Gill Sans"/>
                <a:cs typeface="Gill Sans"/>
              </a:rPr>
              <a:t>Aut</a:t>
            </a:r>
            <a:r>
              <a:rPr lang="en-GB" dirty="0">
                <a:latin typeface="Gill Sans"/>
                <a:ea typeface="Gill Sans"/>
                <a:cs typeface="Gill Sans"/>
              </a:rPr>
              <a:t> 1:		Nonsense poems, Tales, Biography</a:t>
            </a:r>
          </a:p>
          <a:p>
            <a:r>
              <a:rPr lang="en-GB" dirty="0" err="1">
                <a:latin typeface="Gill Sans"/>
                <a:ea typeface="Gill Sans"/>
                <a:cs typeface="Gill Sans"/>
              </a:rPr>
              <a:t>Aut</a:t>
            </a:r>
            <a:r>
              <a:rPr lang="en-GB" dirty="0">
                <a:latin typeface="Gill Sans"/>
                <a:ea typeface="Gill Sans"/>
                <a:cs typeface="Gill Sans"/>
              </a:rPr>
              <a:t> 2:		Lost poster, Non-chronological reports</a:t>
            </a:r>
          </a:p>
          <a:p>
            <a:r>
              <a:rPr lang="en-GB" dirty="0" err="1">
                <a:latin typeface="Gill Sans"/>
                <a:ea typeface="Gill Sans"/>
                <a:cs typeface="Gill Sans"/>
              </a:rPr>
              <a:t>Spr</a:t>
            </a:r>
            <a:r>
              <a:rPr lang="en-GB" dirty="0">
                <a:latin typeface="Gill Sans"/>
                <a:ea typeface="Gill Sans"/>
                <a:cs typeface="Gill Sans"/>
              </a:rPr>
              <a:t> 1:		Letters, Information texts, Diary entry</a:t>
            </a:r>
          </a:p>
          <a:p>
            <a:r>
              <a:rPr lang="en-GB" dirty="0" err="1">
                <a:latin typeface="Gill Sans"/>
                <a:ea typeface="Gill Sans"/>
                <a:cs typeface="Gill Sans"/>
              </a:rPr>
              <a:t>Spr</a:t>
            </a:r>
            <a:r>
              <a:rPr lang="en-GB" dirty="0">
                <a:latin typeface="Gill Sans"/>
                <a:ea typeface="Gill Sans"/>
                <a:cs typeface="Gill Sans"/>
              </a:rPr>
              <a:t> 2:		Instructions,  Adventure stories</a:t>
            </a:r>
          </a:p>
          <a:p>
            <a:r>
              <a:rPr lang="en-GB" dirty="0">
                <a:latin typeface="Gill Sans"/>
                <a:ea typeface="Gill Sans"/>
                <a:cs typeface="Gill Sans"/>
              </a:rPr>
              <a:t>Sum 1:	Recount, explanation</a:t>
            </a:r>
          </a:p>
          <a:p>
            <a:r>
              <a:rPr lang="en-GB" dirty="0">
                <a:latin typeface="Gill Sans"/>
                <a:ea typeface="Gill Sans"/>
                <a:cs typeface="Gill Sans"/>
              </a:rPr>
              <a:t>Sum 2:	Poetry, Extended stories, Postcards</a:t>
            </a:r>
            <a:endParaRPr lang="en-US" dirty="0"/>
          </a:p>
          <a:p>
            <a:endParaRPr lang="en-RU" dirty="0"/>
          </a:p>
        </p:txBody>
      </p:sp>
    </p:spTree>
    <p:extLst>
      <p:ext uri="{BB962C8B-B14F-4D97-AF65-F5344CB8AC3E}">
        <p14:creationId xmlns:p14="http://schemas.microsoft.com/office/powerpoint/2010/main" val="760710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9E993-DFFC-7E98-91A2-0150BEE963A2}"/>
              </a:ext>
            </a:extLst>
          </p:cNvPr>
          <p:cNvSpPr>
            <a:spLocks noGrp="1"/>
          </p:cNvSpPr>
          <p:nvPr>
            <p:ph type="title"/>
          </p:nvPr>
        </p:nvSpPr>
        <p:spPr/>
        <p:txBody>
          <a:bodyPr/>
          <a:lstStyle/>
          <a:p>
            <a:r>
              <a:rPr lang="en-RU" dirty="0"/>
              <a:t>Maths</a:t>
            </a:r>
          </a:p>
        </p:txBody>
      </p:sp>
      <p:sp>
        <p:nvSpPr>
          <p:cNvPr id="3" name="Content Placeholder 2">
            <a:extLst>
              <a:ext uri="{FF2B5EF4-FFF2-40B4-BE49-F238E27FC236}">
                <a16:creationId xmlns:a16="http://schemas.microsoft.com/office/drawing/2014/main" id="{2CDBFDB7-FA48-FD77-6BA1-56619C94A514}"/>
              </a:ext>
            </a:extLst>
          </p:cNvPr>
          <p:cNvSpPr>
            <a:spLocks noGrp="1"/>
          </p:cNvSpPr>
          <p:nvPr>
            <p:ph idx="1"/>
          </p:nvPr>
        </p:nvSpPr>
        <p:spPr>
          <a:xfrm>
            <a:off x="457199" y="1600200"/>
            <a:ext cx="8422105" cy="4525963"/>
          </a:xfrm>
        </p:spPr>
        <p:txBody>
          <a:bodyPr/>
          <a:lstStyle/>
          <a:p>
            <a:r>
              <a:rPr lang="en-GB" dirty="0" err="1">
                <a:latin typeface="Gill Sans"/>
                <a:ea typeface="Gill Sans"/>
                <a:cs typeface="Gill Sans"/>
              </a:rPr>
              <a:t>Aut</a:t>
            </a:r>
            <a:r>
              <a:rPr lang="en-GB" dirty="0">
                <a:latin typeface="Gill Sans"/>
                <a:ea typeface="Gill Sans"/>
                <a:cs typeface="Gill Sans"/>
              </a:rPr>
              <a:t> 1:		Operations with 2-digit numbers, measures (length), multiplication and division.</a:t>
            </a:r>
          </a:p>
          <a:p>
            <a:r>
              <a:rPr lang="en-GB" dirty="0" err="1">
                <a:latin typeface="Gill Sans"/>
                <a:ea typeface="Gill Sans"/>
                <a:cs typeface="Gill Sans"/>
              </a:rPr>
              <a:t>Spr</a:t>
            </a:r>
            <a:r>
              <a:rPr lang="en-GB" dirty="0">
                <a:latin typeface="Gill Sans"/>
                <a:ea typeface="Gill Sans"/>
                <a:cs typeface="Gill Sans"/>
              </a:rPr>
              <a:t> 1:		Time, Fractions, Money, 2-D shapes</a:t>
            </a:r>
          </a:p>
          <a:p>
            <a:r>
              <a:rPr lang="en-GB" dirty="0">
                <a:latin typeface="Gill Sans"/>
                <a:ea typeface="Gill Sans"/>
                <a:cs typeface="Gill Sans"/>
              </a:rPr>
              <a:t>Sum 1:	Numbers within 1000, Measures (capacity, volumes and mass), exploring calculation strategies and multiplicative thinking.</a:t>
            </a:r>
            <a:endParaRPr lang="en-US" dirty="0"/>
          </a:p>
          <a:p>
            <a:endParaRPr lang="en-RU" dirty="0"/>
          </a:p>
        </p:txBody>
      </p:sp>
    </p:spTree>
    <p:extLst>
      <p:ext uri="{BB962C8B-B14F-4D97-AF65-F5344CB8AC3E}">
        <p14:creationId xmlns:p14="http://schemas.microsoft.com/office/powerpoint/2010/main" val="290717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a:solidFill>
                  <a:srgbClr val="660066"/>
                </a:solidFill>
                <a:latin typeface="Gill Sans"/>
                <a:ea typeface="Gill Sans"/>
                <a:cs typeface="Gill Sans"/>
              </a:rPr>
              <a:t>Key Objectives</a:t>
            </a:r>
          </a:p>
        </p:txBody>
      </p:sp>
      <p:sp>
        <p:nvSpPr>
          <p:cNvPr id="21506" name="Content Placeholder 2"/>
          <p:cNvSpPr>
            <a:spLocks noGrp="1"/>
          </p:cNvSpPr>
          <p:nvPr>
            <p:ph idx="1"/>
          </p:nvPr>
        </p:nvSpPr>
        <p:spPr/>
        <p:txBody>
          <a:bodyPr/>
          <a:lstStyle/>
          <a:p>
            <a:pPr marL="0" indent="0">
              <a:buNone/>
            </a:pPr>
            <a:r>
              <a:rPr lang="en-GB" sz="2400" u="sng" dirty="0"/>
              <a:t>Reading</a:t>
            </a:r>
          </a:p>
          <a:p>
            <a:r>
              <a:rPr lang="en-GB" sz="2400" dirty="0"/>
              <a:t>To become more fluent readers. Using a range of reading skills including inference, prediction, comprehension and summary. </a:t>
            </a:r>
          </a:p>
          <a:p>
            <a:pPr marL="0" indent="0">
              <a:buNone/>
            </a:pPr>
            <a:r>
              <a:rPr lang="en-GB" sz="2400" u="sng" dirty="0"/>
              <a:t>Writing</a:t>
            </a:r>
            <a:r>
              <a:rPr lang="en-GB" sz="2400" dirty="0"/>
              <a:t> </a:t>
            </a:r>
          </a:p>
          <a:p>
            <a:r>
              <a:rPr lang="en-GB" sz="2400" dirty="0"/>
              <a:t>To write more detailed, complex sentences, starting to use paragraphs to structure their writing. Using the Year 3 and 4 spelling, grammar and punctuation rules.</a:t>
            </a:r>
          </a:p>
          <a:p>
            <a:pPr marL="0" indent="0">
              <a:buNone/>
            </a:pPr>
            <a:r>
              <a:rPr lang="en-GB" sz="2400" u="sng" dirty="0"/>
              <a:t>Maths </a:t>
            </a:r>
          </a:p>
          <a:p>
            <a:r>
              <a:rPr lang="en-GB" sz="2400" dirty="0"/>
              <a:t>To develop their understanding of place value and become confident in using the four operations. They will also develop their knowledge of shape, data, measurement and fractions.</a:t>
            </a:r>
          </a:p>
          <a:p>
            <a:endParaRPr lang="en-GB"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Physical Education</a:t>
            </a:r>
          </a:p>
        </p:txBody>
      </p:sp>
      <p:sp>
        <p:nvSpPr>
          <p:cNvPr id="3" name="Content Placeholder 2"/>
          <p:cNvSpPr>
            <a:spLocks noGrp="1"/>
          </p:cNvSpPr>
          <p:nvPr>
            <p:ph idx="1"/>
          </p:nvPr>
        </p:nvSpPr>
        <p:spPr>
          <a:xfrm>
            <a:off x="457200" y="1417638"/>
            <a:ext cx="8229600" cy="4708525"/>
          </a:xfrm>
        </p:spPr>
        <p:txBody>
          <a:bodyPr/>
          <a:lstStyle/>
          <a:p>
            <a:pPr marL="0" indent="0" algn="ctr">
              <a:buNone/>
            </a:pPr>
            <a:r>
              <a:rPr lang="en-US" dirty="0">
                <a:solidFill>
                  <a:srgbClr val="00B050"/>
                </a:solidFill>
              </a:rPr>
              <a:t>PE lessons</a:t>
            </a:r>
          </a:p>
          <a:p>
            <a:pPr marL="0" indent="0" algn="ctr">
              <a:buNone/>
            </a:pPr>
            <a:r>
              <a:rPr lang="en-US" sz="2800" dirty="0"/>
              <a:t>Tuesday (11:00-11:45)</a:t>
            </a:r>
          </a:p>
          <a:p>
            <a:pPr marL="0" indent="0" algn="ctr">
              <a:buNone/>
            </a:pPr>
            <a:r>
              <a:rPr lang="en-US" sz="2800" dirty="0"/>
              <a:t>Thursday (9:30-10:30)</a:t>
            </a:r>
          </a:p>
          <a:p>
            <a:pPr marL="0" indent="0" algn="ctr">
              <a:buNone/>
            </a:pPr>
            <a:r>
              <a:rPr lang="en-US" sz="2800" dirty="0"/>
              <a:t>+ Cricket on Monday (10:00-10:45)</a:t>
            </a:r>
          </a:p>
          <a:p>
            <a:pPr marL="0" indent="0" algn="ctr">
              <a:buNone/>
            </a:pPr>
            <a:endParaRPr lang="en-US" sz="2000" dirty="0"/>
          </a:p>
          <a:p>
            <a:pPr marL="0" indent="0" algn="ctr">
              <a:buNone/>
            </a:pPr>
            <a:r>
              <a:rPr lang="en-US" dirty="0">
                <a:solidFill>
                  <a:srgbClr val="FF0000"/>
                </a:solidFill>
              </a:rPr>
              <a:t>PE kit:</a:t>
            </a:r>
          </a:p>
          <a:p>
            <a:pPr marL="0" indent="0" algn="ctr">
              <a:buNone/>
            </a:pPr>
            <a:r>
              <a:rPr lang="en-US" sz="2500" dirty="0">
                <a:latin typeface="Gill Sans MT" panose="020B0502020104020203" pitchFamily="34" charset="77"/>
              </a:rPr>
              <a:t>The children can wear their PE kits to school on both days and will wear them home. For the PE kit, they will need a </a:t>
            </a:r>
            <a:r>
              <a:rPr lang="en-GB" sz="2500" dirty="0">
                <a:latin typeface="Gill Sans MT" panose="020B0502020104020203" pitchFamily="34" charset="77"/>
              </a:rPr>
              <a:t>white polo shirt, navy shorts or jogging bottoms and all-black trainers without a coloured trim. </a:t>
            </a:r>
            <a:endParaRPr lang="en-US" sz="2500" dirty="0">
              <a:latin typeface="Gill Sans MT" panose="020B0502020104020203" pitchFamily="34" charset="77"/>
            </a:endParaRPr>
          </a:p>
        </p:txBody>
      </p:sp>
    </p:spTree>
    <p:extLst>
      <p:ext uri="{BB962C8B-B14F-4D97-AF65-F5344CB8AC3E}">
        <p14:creationId xmlns:p14="http://schemas.microsoft.com/office/powerpoint/2010/main" val="113122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A School That Loves Reading</a:t>
            </a:r>
          </a:p>
        </p:txBody>
      </p:sp>
      <p:sp>
        <p:nvSpPr>
          <p:cNvPr id="6" name="Content Placeholder 2">
            <a:extLst>
              <a:ext uri="{FF2B5EF4-FFF2-40B4-BE49-F238E27FC236}">
                <a16:creationId xmlns:a16="http://schemas.microsoft.com/office/drawing/2014/main" id="{B44D30AF-4B39-6DB4-888D-32A553FF7C0D}"/>
              </a:ext>
            </a:extLst>
          </p:cNvPr>
          <p:cNvSpPr>
            <a:spLocks noGrp="1"/>
          </p:cNvSpPr>
          <p:nvPr>
            <p:ph idx="1"/>
          </p:nvPr>
        </p:nvSpPr>
        <p:spPr>
          <a:xfrm>
            <a:off x="457200" y="1417638"/>
            <a:ext cx="8229600" cy="4525963"/>
          </a:xfrm>
        </p:spPr>
        <p:txBody>
          <a:bodyPr/>
          <a:lstStyle/>
          <a:p>
            <a:pPr marL="0" indent="0">
              <a:buNone/>
            </a:pPr>
            <a:r>
              <a:rPr lang="en-GB" sz="3000" u="sng" dirty="0">
                <a:latin typeface="Gill Sans MT" panose="020B0502020104020203" pitchFamily="34" charset="77"/>
              </a:rPr>
              <a:t>Expectation</a:t>
            </a:r>
          </a:p>
          <a:p>
            <a:r>
              <a:rPr lang="en-GB" sz="3000" dirty="0">
                <a:latin typeface="Gill Sans MT" panose="020B0502020104020203" pitchFamily="34" charset="77"/>
              </a:rPr>
              <a:t>To be reading at home for 20 minutes a day. </a:t>
            </a:r>
          </a:p>
          <a:p>
            <a:pPr marL="0" indent="0">
              <a:buNone/>
            </a:pPr>
            <a:r>
              <a:rPr lang="en-GB" sz="3000" u="sng" dirty="0">
                <a:latin typeface="Gill Sans MT" panose="020B0502020104020203" pitchFamily="34" charset="77"/>
              </a:rPr>
              <a:t>Class Library </a:t>
            </a:r>
          </a:p>
          <a:p>
            <a:r>
              <a:rPr lang="en-GB" sz="3000" dirty="0">
                <a:latin typeface="Gill Sans MT" panose="020B0502020104020203" pitchFamily="34" charset="77"/>
              </a:rPr>
              <a:t>Children will take home a book from the class/school library.  You should read this book with your child. </a:t>
            </a:r>
          </a:p>
          <a:p>
            <a:pPr marL="0" indent="0">
              <a:buNone/>
            </a:pPr>
            <a:r>
              <a:rPr lang="en-GB" sz="3000" u="sng" dirty="0">
                <a:latin typeface="Gill Sans MT" panose="020B0502020104020203" pitchFamily="34" charset="77"/>
              </a:rPr>
              <a:t>Home-School Reading diary</a:t>
            </a:r>
          </a:p>
          <a:p>
            <a:r>
              <a:rPr lang="en-GB" sz="3000" dirty="0">
                <a:latin typeface="Gill Sans MT" panose="020B0502020104020203" pitchFamily="34" charset="77"/>
              </a:rPr>
              <a:t>Please listen to your child reading, or ensure that your child reads every night and record a weekly comment in their reading records. </a:t>
            </a:r>
          </a:p>
          <a:p>
            <a:endParaRPr lang="en-GB" sz="3000" dirty="0">
              <a:latin typeface="Gill Sans MT" panose="020B0502020104020203" pitchFamily="34" charset="77"/>
            </a:endParaRPr>
          </a:p>
          <a:p>
            <a:endParaRPr lang="en-GB" dirty="0">
              <a:latin typeface="Gill Sans MT" panose="020B0502020104020203" pitchFamily="34" charset="77"/>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eaLnBrk="1" hangingPunct="1"/>
            <a:r>
              <a:rPr lang="en-GB" sz="2400" dirty="0">
                <a:solidFill>
                  <a:srgbClr val="0070C0"/>
                </a:solidFill>
                <a:latin typeface="Gill Sans"/>
                <a:ea typeface="Gill Sans"/>
                <a:cs typeface="Gill Sans"/>
              </a:rPr>
              <a:t>Reading: minimum of 20 minutes a day</a:t>
            </a:r>
          </a:p>
          <a:p>
            <a:pPr marL="0" indent="0" eaLnBrk="1" hangingPunct="1">
              <a:buNone/>
            </a:pPr>
            <a:endParaRPr lang="en-GB" sz="2400" dirty="0">
              <a:solidFill>
                <a:srgbClr val="0070C0"/>
              </a:solidFill>
              <a:latin typeface="Gill Sans"/>
              <a:ea typeface="Gill Sans"/>
              <a:cs typeface="Gill Sans"/>
            </a:endParaRPr>
          </a:p>
          <a:p>
            <a:pPr eaLnBrk="1" hangingPunct="1"/>
            <a:r>
              <a:rPr lang="en-GB" sz="2400" dirty="0">
                <a:solidFill>
                  <a:srgbClr val="7030A0"/>
                </a:solidFill>
                <a:latin typeface="Gill Sans"/>
                <a:ea typeface="Gill Sans"/>
                <a:cs typeface="Gill Sans"/>
              </a:rPr>
              <a:t>Spelling/English and maths homework will be given out on Friday, to be returned the following Wednesday. Some homework will feed directly into the children’s class work, so all homework must be completed on time.</a:t>
            </a:r>
          </a:p>
          <a:p>
            <a:pPr marL="0" indent="0" eaLnBrk="1" hangingPunct="1">
              <a:buNone/>
            </a:pPr>
            <a:endParaRPr lang="en-GB" sz="2400" dirty="0">
              <a:solidFill>
                <a:srgbClr val="7030A0"/>
              </a:solidFill>
              <a:latin typeface="Gill Sans"/>
              <a:ea typeface="Gill Sans"/>
              <a:cs typeface="Gill Sans"/>
            </a:endParaRPr>
          </a:p>
          <a:p>
            <a:r>
              <a:rPr lang="en-GB" sz="2400" dirty="0">
                <a:solidFill>
                  <a:srgbClr val="00B050"/>
                </a:solidFill>
                <a:latin typeface="Gill Sans"/>
                <a:ea typeface="Gill Sans"/>
                <a:cs typeface="Gill Sans"/>
              </a:rPr>
              <a:t>A Home Learning Project will be set at least once a term.  This will be a longer piece of work involving research on an area associated with the class topic, or with a whole school focus. Children will be given four weeks to plan and complete their project.</a:t>
            </a:r>
          </a:p>
          <a:p>
            <a:endParaRPr lang="en-GB" dirty="0">
              <a:latin typeface="Gill Sans"/>
              <a:ea typeface="Gill Sans"/>
              <a:cs typeface="Gill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1619250" y="1600200"/>
            <a:ext cx="7067550" cy="3515139"/>
          </a:xfrm>
        </p:spPr>
        <p:txBody>
          <a:bodyPr/>
          <a:lstStyle/>
          <a:p>
            <a:r>
              <a:rPr lang="en-GB" dirty="0">
                <a:latin typeface="Gill Sans"/>
                <a:ea typeface="Gill Sans"/>
                <a:cs typeface="Gill Sans"/>
              </a:rPr>
              <a:t>Day-to-day</a:t>
            </a:r>
          </a:p>
          <a:p>
            <a:r>
              <a:rPr lang="en-GB" dirty="0" err="1">
                <a:latin typeface="Gill Sans"/>
                <a:ea typeface="Gill Sans"/>
                <a:cs typeface="Gill Sans"/>
              </a:rPr>
              <a:t>Parentmail</a:t>
            </a:r>
            <a:endParaRPr lang="en-GB" dirty="0">
              <a:latin typeface="Gill Sans"/>
              <a:ea typeface="Gill Sans"/>
              <a:cs typeface="Gill Sans"/>
            </a:endParaRPr>
          </a:p>
          <a:p>
            <a:r>
              <a:rPr lang="en-GB" dirty="0">
                <a:latin typeface="Gill Sans"/>
                <a:ea typeface="Gill Sans"/>
                <a:cs typeface="Gill Sans"/>
              </a:rPr>
              <a:t>School newsletter (fortnightly)</a:t>
            </a:r>
          </a:p>
          <a:p>
            <a:r>
              <a:rPr lang="en-GB" dirty="0">
                <a:latin typeface="Gill Sans"/>
                <a:ea typeface="Gill Sans"/>
                <a:cs typeface="Gill Sans"/>
              </a:rPr>
              <a:t>Website</a:t>
            </a:r>
          </a:p>
          <a:p>
            <a:r>
              <a:rPr lang="en-US" dirty="0">
                <a:latin typeface="Gill Sans"/>
                <a:ea typeface="Gill Sans"/>
                <a:cs typeface="Gill Sans"/>
              </a:rPr>
              <a:t>Half termly class news</a:t>
            </a:r>
            <a:r>
              <a:rPr lang="en-GB" dirty="0">
                <a:latin typeface="Gill Sans"/>
                <a:ea typeface="Gill Sans"/>
                <a:cs typeface="Gill Sans"/>
              </a:rPr>
              <a:t>letter</a:t>
            </a:r>
          </a:p>
          <a:p>
            <a:r>
              <a:rPr lang="en-GB" dirty="0">
                <a:latin typeface="Gill Sans"/>
                <a:ea typeface="Gill Sans"/>
                <a:cs typeface="Gill Sans"/>
              </a:rPr>
              <a:t>Parents’ Meetings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solidFill>
                  <a:srgbClr val="FF0000"/>
                </a:solidFill>
                <a:latin typeface="Gill Sans"/>
                <a:ea typeface="Gill Sans"/>
                <a:cs typeface="Gill Sans"/>
              </a:rPr>
              <a:t>Support</a:t>
            </a:r>
          </a:p>
        </p:txBody>
      </p:sp>
      <p:sp>
        <p:nvSpPr>
          <p:cNvPr id="27650" name="Content Placeholder 2"/>
          <p:cNvSpPr>
            <a:spLocks noGrp="1"/>
          </p:cNvSpPr>
          <p:nvPr>
            <p:ph idx="1"/>
          </p:nvPr>
        </p:nvSpPr>
        <p:spPr/>
        <p:txBody>
          <a:bodyPr/>
          <a:lstStyle/>
          <a:p>
            <a:r>
              <a:rPr lang="en-GB" dirty="0">
                <a:latin typeface="Gill Sans"/>
                <a:ea typeface="Gill Sans"/>
                <a:cs typeface="Gill Sans"/>
              </a:rPr>
              <a:t>Phase Leader: </a:t>
            </a:r>
            <a:r>
              <a:rPr lang="en-GB" b="1" dirty="0">
                <a:latin typeface="Gill Sans"/>
                <a:ea typeface="Gill Sans"/>
                <a:cs typeface="Gill Sans"/>
              </a:rPr>
              <a:t>Ms Deborah Toussaint</a:t>
            </a:r>
          </a:p>
          <a:p>
            <a:endParaRPr lang="en-GB" dirty="0">
              <a:latin typeface="Gill Sans"/>
              <a:ea typeface="Gill Sans"/>
              <a:cs typeface="Gill Sans"/>
            </a:endParaRPr>
          </a:p>
          <a:p>
            <a:r>
              <a:rPr lang="en-GB" dirty="0">
                <a:latin typeface="Gill Sans"/>
                <a:ea typeface="Gill Sans"/>
                <a:cs typeface="Gill Sans"/>
              </a:rPr>
              <a:t>Inclusion/SEND: </a:t>
            </a:r>
            <a:r>
              <a:rPr lang="en-GB" b="1" dirty="0" err="1">
                <a:latin typeface="Gill Sans"/>
                <a:ea typeface="Gill Sans"/>
                <a:cs typeface="Gill Sans"/>
              </a:rPr>
              <a:t>Catrin</a:t>
            </a:r>
            <a:r>
              <a:rPr lang="en-GB" b="1" dirty="0">
                <a:latin typeface="Gill Sans"/>
                <a:ea typeface="Gill Sans"/>
                <a:cs typeface="Gill Sans"/>
              </a:rPr>
              <a:t> Cunnington</a:t>
            </a:r>
          </a:p>
          <a:p>
            <a:pPr marL="0" indent="0">
              <a:buNone/>
            </a:pPr>
            <a:endParaRPr lang="en-GB" dirty="0">
              <a:latin typeface="Gill Sans"/>
              <a:ea typeface="Gill Sans"/>
              <a:cs typeface="Gill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r>
              <a:rPr lang="en-US" dirty="0">
                <a:solidFill>
                  <a:srgbClr val="008000"/>
                </a:solidFill>
                <a:latin typeface="Gill Sans"/>
                <a:ea typeface="Gill Sans"/>
                <a:cs typeface="Gill Sans"/>
              </a:rPr>
              <a:t>Parental Involvement</a:t>
            </a:r>
          </a:p>
        </p:txBody>
      </p:sp>
      <p:sp>
        <p:nvSpPr>
          <p:cNvPr id="3" name="Content Placeholder 2">
            <a:extLst>
              <a:ext uri="{FF2B5EF4-FFF2-40B4-BE49-F238E27FC236}">
                <a16:creationId xmlns:a16="http://schemas.microsoft.com/office/drawing/2014/main" id="{23ECE455-2DC6-70B4-AB25-79E7E8351431}"/>
              </a:ext>
            </a:extLst>
          </p:cNvPr>
          <p:cNvSpPr txBox="1">
            <a:spLocks/>
          </p:cNvSpPr>
          <p:nvPr/>
        </p:nvSpPr>
        <p:spPr>
          <a:xfrm>
            <a:off x="457200" y="1600200"/>
            <a:ext cx="8229600" cy="4525963"/>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latin typeface="Gill Sans"/>
                <a:ea typeface="Gill Sans"/>
                <a:cs typeface="Gill Sans"/>
              </a:rPr>
              <a:t>School events</a:t>
            </a:r>
          </a:p>
          <a:p>
            <a:r>
              <a:rPr lang="en-GB" dirty="0">
                <a:latin typeface="Gill Sans"/>
                <a:ea typeface="Gill Sans"/>
                <a:cs typeface="Gill Sans"/>
              </a:rPr>
              <a:t>Volunteering</a:t>
            </a:r>
          </a:p>
          <a:p>
            <a:r>
              <a:rPr lang="en-GB" dirty="0">
                <a:latin typeface="Gill Sans"/>
                <a:ea typeface="Gill Sans"/>
                <a:cs typeface="Gill Sans"/>
              </a:rPr>
              <a:t>Homework guidance</a:t>
            </a:r>
          </a:p>
          <a:p>
            <a:r>
              <a:rPr lang="en-GB" dirty="0">
                <a:latin typeface="Gill Sans"/>
                <a:ea typeface="Gill Sans"/>
                <a:cs typeface="Gill Sans"/>
              </a:rPr>
              <a:t>Reading at home</a:t>
            </a:r>
          </a:p>
          <a:p>
            <a:r>
              <a:rPr lang="en-GB" dirty="0">
                <a:latin typeface="Gill Sans"/>
                <a:ea typeface="Gill Sans"/>
                <a:cs typeface="Gill Sans"/>
              </a:rPr>
              <a:t>Attendance</a:t>
            </a:r>
          </a:p>
          <a:p>
            <a:r>
              <a:rPr lang="en-GB" dirty="0">
                <a:latin typeface="Gill Sans"/>
                <a:ea typeface="Gill Sans"/>
                <a:cs typeface="Gill Sans"/>
              </a:rPr>
              <a:t>Health and wellbeing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551622" y="1417638"/>
            <a:ext cx="7823752" cy="4525963"/>
          </a:xfrm>
        </p:spPr>
        <p:txBody>
          <a:bodyPr/>
          <a:lstStyle/>
          <a:p>
            <a:pPr marL="0" indent="0">
              <a:buFont typeface="Arial" charset="0"/>
              <a:buNone/>
            </a:pPr>
            <a:endParaRPr lang="en-US" dirty="0"/>
          </a:p>
          <a:p>
            <a:pPr marL="0" indent="0">
              <a:buFont typeface="Arial" charset="0"/>
              <a:buNone/>
            </a:pPr>
            <a:r>
              <a:rPr lang="en-US" dirty="0"/>
              <a:t>Class teacher: </a:t>
            </a:r>
            <a:r>
              <a:rPr lang="en-US" b="1" dirty="0"/>
              <a:t>Miss Daria</a:t>
            </a:r>
          </a:p>
          <a:p>
            <a:pPr marL="0" indent="0">
              <a:buFont typeface="Arial" charset="0"/>
              <a:buNone/>
            </a:pPr>
            <a:endParaRPr lang="en-US" dirty="0"/>
          </a:p>
          <a:p>
            <a:pPr marL="0" indent="0">
              <a:buFont typeface="Arial" charset="0"/>
              <a:buNone/>
            </a:pPr>
            <a:endParaRPr lang="en-US" dirty="0"/>
          </a:p>
          <a:p>
            <a:pPr marL="0" indent="0">
              <a:buFont typeface="Arial" charset="0"/>
              <a:buNone/>
            </a:pPr>
            <a:r>
              <a:rPr lang="en-US" dirty="0"/>
              <a:t>Classroom support: </a:t>
            </a:r>
            <a:r>
              <a:rPr lang="en-US" b="1" dirty="0" err="1"/>
              <a:t>Ms</a:t>
            </a:r>
            <a:r>
              <a:rPr lang="en-US" b="1" dirty="0"/>
              <a:t> Ellis </a:t>
            </a:r>
            <a:r>
              <a:rPr lang="en-US" dirty="0"/>
              <a:t>and</a:t>
            </a:r>
            <a:r>
              <a:rPr lang="en-US" b="1" dirty="0"/>
              <a:t> </a:t>
            </a:r>
            <a:r>
              <a:rPr lang="en-US" b="1" dirty="0" err="1"/>
              <a:t>Mrs</a:t>
            </a:r>
            <a:r>
              <a:rPr lang="en-US" b="1" dirty="0"/>
              <a:t> </a:t>
            </a:r>
            <a:r>
              <a:rPr lang="en-US" b="1" dirty="0" err="1"/>
              <a:t>Nazma</a:t>
            </a:r>
            <a:endParaRPr lang="en-US" b="1"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184758C-58BE-83AD-5C20-AD9E147FBF81}"/>
              </a:ext>
            </a:extLst>
          </p:cNvPr>
          <p:cNvSpPr txBox="1">
            <a:spLocks/>
          </p:cNvSpPr>
          <p:nvPr/>
        </p:nvSpPr>
        <p:spPr>
          <a:xfrm>
            <a:off x="457200" y="1600200"/>
            <a:ext cx="8229600" cy="4686300"/>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latin typeface="Gill Sans"/>
                <a:ea typeface="Gill Sans"/>
                <a:cs typeface="Gill Sans"/>
              </a:rPr>
              <a:t>Medical equipment (if required, tell teacher)</a:t>
            </a:r>
          </a:p>
          <a:p>
            <a:r>
              <a:rPr lang="en-GB" dirty="0">
                <a:latin typeface="Gill Sans"/>
                <a:ea typeface="Gill Sans"/>
                <a:cs typeface="Gill Sans"/>
              </a:rPr>
              <a:t>Book Bag</a:t>
            </a:r>
          </a:p>
          <a:p>
            <a:r>
              <a:rPr lang="en-GB" dirty="0">
                <a:latin typeface="Gill Sans"/>
                <a:ea typeface="Gill Sans"/>
                <a:cs typeface="Gill Sans"/>
              </a:rPr>
              <a:t>School uniform</a:t>
            </a:r>
          </a:p>
          <a:p>
            <a:r>
              <a:rPr lang="en-GB" dirty="0">
                <a:latin typeface="Gill Sans"/>
                <a:ea typeface="Gill Sans"/>
                <a:cs typeface="Gill Sans"/>
              </a:rPr>
              <a:t>PE Kit – wear to school on PE days</a:t>
            </a:r>
          </a:p>
          <a:p>
            <a:r>
              <a:rPr lang="en-GB" dirty="0">
                <a:latin typeface="Gill Sans"/>
                <a:ea typeface="Gill Sans"/>
                <a:cs typeface="Gill Sans"/>
              </a:rPr>
              <a:t>Lunch boxes (h</a:t>
            </a:r>
            <a:r>
              <a:rPr lang="en-GB" dirty="0"/>
              <a:t>ealthy and nut free policy)</a:t>
            </a:r>
            <a:endParaRPr lang="en-GB" dirty="0">
              <a:latin typeface="Gill Sans"/>
              <a:ea typeface="Gill Sans"/>
              <a:cs typeface="Gill Sans"/>
            </a:endParaRPr>
          </a:p>
          <a:p>
            <a:r>
              <a:rPr lang="en-GB" dirty="0">
                <a:latin typeface="Gill Sans"/>
                <a:ea typeface="Gill Sans"/>
                <a:cs typeface="Gill Sans"/>
              </a:rPr>
              <a:t>A piece of fruit for breaktime </a:t>
            </a:r>
          </a:p>
          <a:p>
            <a:r>
              <a:rPr lang="en-GB" dirty="0">
                <a:latin typeface="Gill Sans"/>
                <a:ea typeface="Gill Sans"/>
                <a:cs typeface="Gill Sans"/>
              </a:rPr>
              <a:t>A filled water bottle </a:t>
            </a:r>
          </a:p>
          <a:p>
            <a:r>
              <a:rPr lang="en-GB" dirty="0">
                <a:latin typeface="Gill Sans"/>
                <a:ea typeface="Gill Sans"/>
                <a:cs typeface="Gill Sans"/>
              </a:rPr>
              <a:t>Warm coat for wet play days</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
        <p:nvSpPr>
          <p:cNvPr id="3" name="Title 1">
            <a:extLst>
              <a:ext uri="{FF2B5EF4-FFF2-40B4-BE49-F238E27FC236}">
                <a16:creationId xmlns:a16="http://schemas.microsoft.com/office/drawing/2014/main" id="{2A4D4572-525E-6383-0087-0A33CB059A9B}"/>
              </a:ext>
            </a:extLst>
          </p:cNvPr>
          <p:cNvSpPr txBox="1">
            <a:spLocks/>
          </p:cNvSpPr>
          <p:nvPr/>
        </p:nvSpPr>
        <p:spPr>
          <a:xfrm>
            <a:off x="457200" y="274638"/>
            <a:ext cx="8229600" cy="1143000"/>
          </a:xfrm>
          <a:prstGeom prst="rect">
            <a:avLst/>
          </a:prstGeom>
        </p:spPr>
        <p:txBody>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a:solidFill>
                  <a:srgbClr val="008000"/>
                </a:solidFill>
                <a:latin typeface="Gill Sans"/>
                <a:ea typeface="Gill Sans"/>
                <a:cs typeface="Gill Sans"/>
              </a:rPr>
              <a:t>Equipment</a:t>
            </a:r>
            <a:endParaRPr lang="en-US" dirty="0">
              <a:solidFill>
                <a:srgbClr val="008000"/>
              </a:solidFill>
              <a:latin typeface="Gill Sans"/>
              <a:ea typeface="Gill Sans"/>
              <a:cs typeface="Gill Sans"/>
            </a:endParaRPr>
          </a:p>
        </p:txBody>
      </p:sp>
    </p:spTree>
    <p:extLst>
      <p:ext uri="{BB962C8B-B14F-4D97-AF65-F5344CB8AC3E}">
        <p14:creationId xmlns:p14="http://schemas.microsoft.com/office/powerpoint/2010/main" val="181393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a:solidFill>
                  <a:srgbClr val="3366FF"/>
                </a:solidFill>
                <a:latin typeface="Gill Sans"/>
                <a:ea typeface="Gill Sans"/>
                <a:cs typeface="Gill Sans"/>
              </a:rPr>
              <a:t>Other </a:t>
            </a:r>
          </a:p>
        </p:txBody>
      </p:sp>
      <p:sp>
        <p:nvSpPr>
          <p:cNvPr id="29698" name="Content Placeholder 2"/>
          <p:cNvSpPr>
            <a:spLocks noGrp="1"/>
          </p:cNvSpPr>
          <p:nvPr>
            <p:ph idx="1"/>
          </p:nvPr>
        </p:nvSpPr>
        <p:spPr/>
        <p:txBody>
          <a:bodyPr/>
          <a:lstStyle/>
          <a:p>
            <a:r>
              <a:rPr lang="en-GB" dirty="0"/>
              <a:t>Interventions</a:t>
            </a:r>
          </a:p>
          <a:p>
            <a:pPr marL="0" indent="0">
              <a:buNone/>
            </a:pPr>
            <a:r>
              <a:rPr lang="en-GB" dirty="0"/>
              <a:t> </a:t>
            </a:r>
          </a:p>
          <a:p>
            <a:r>
              <a:rPr lang="en-GB" dirty="0"/>
              <a:t>Pick up and drop off</a:t>
            </a:r>
          </a:p>
          <a:p>
            <a:pPr marL="0" indent="0">
              <a:buNone/>
            </a:pPr>
            <a:endParaRPr lang="en-GB" dirty="0"/>
          </a:p>
          <a:p>
            <a:r>
              <a:rPr lang="en-GB" dirty="0"/>
              <a:t>Birthday celebrations – donate a book to the class (no sweets or cakes)</a:t>
            </a:r>
          </a:p>
          <a:p>
            <a:endParaRPr lang="en-GB" dirty="0"/>
          </a:p>
          <a:p>
            <a:endParaRPr lang="en-GB" dirty="0">
              <a:solidFill>
                <a:srgbClr val="7030A0"/>
              </a:solidFill>
            </a:endParaRPr>
          </a:p>
          <a:p>
            <a:endParaRPr lang="en-GB" dirty="0">
              <a:latin typeface="Gill Sans"/>
              <a:ea typeface="Gill Sans"/>
              <a:cs typeface="Gill Sans"/>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lstStyle/>
          <a:p>
            <a:r>
              <a:rPr lang="en-US" dirty="0">
                <a:solidFill>
                  <a:srgbClr val="660066"/>
                </a:solidFill>
                <a:latin typeface="Gill Sans"/>
                <a:ea typeface="Gill Sans"/>
                <a:cs typeface="Gill Sans"/>
              </a:rPr>
              <a:t>Concerns</a:t>
            </a:r>
          </a:p>
        </p:txBody>
      </p:sp>
      <p:sp>
        <p:nvSpPr>
          <p:cNvPr id="34819" name="Content Placeholder 2"/>
          <p:cNvSpPr>
            <a:spLocks noGrp="1"/>
          </p:cNvSpPr>
          <p:nvPr>
            <p:ph idx="4294967295"/>
          </p:nvPr>
        </p:nvSpPr>
        <p:spPr>
          <a:xfrm>
            <a:off x="457200" y="1417638"/>
            <a:ext cx="8229600" cy="4525963"/>
          </a:xfrm>
        </p:spPr>
        <p:txBody>
          <a:bodyPr/>
          <a:lstStyle/>
          <a:p>
            <a:r>
              <a:rPr lang="en-GB" dirty="0"/>
              <a:t>Complaints procedure (see Complaints Policy on our website)</a:t>
            </a:r>
          </a:p>
          <a:p>
            <a:endParaRPr lang="en-GB" dirty="0"/>
          </a:p>
          <a:p>
            <a:pPr marL="0" indent="0">
              <a:buNone/>
            </a:pPr>
            <a:endParaRPr lang="en-GB" dirty="0"/>
          </a:p>
        </p:txBody>
      </p:sp>
      <p:sp>
        <p:nvSpPr>
          <p:cNvPr id="2" name="Content Placeholder 2">
            <a:extLst>
              <a:ext uri="{FF2B5EF4-FFF2-40B4-BE49-F238E27FC236}">
                <a16:creationId xmlns:a16="http://schemas.microsoft.com/office/drawing/2014/main" id="{225F431D-3383-F401-451D-B932795F0820}"/>
              </a:ext>
            </a:extLst>
          </p:cNvPr>
          <p:cNvSpPr txBox="1">
            <a:spLocks/>
          </p:cNvSpPr>
          <p:nvPr/>
        </p:nvSpPr>
        <p:spPr>
          <a:xfrm>
            <a:off x="457200" y="2460812"/>
            <a:ext cx="8229600" cy="3597088"/>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latin typeface="Gill Sans"/>
                <a:ea typeface="Gill Sans"/>
                <a:cs typeface="Gill Sans"/>
              </a:rPr>
              <a:t>If you would like to discuss something with your teacher, please contact the office to make an appointment </a:t>
            </a:r>
          </a:p>
          <a:p>
            <a:r>
              <a:rPr lang="en-GB" dirty="0">
                <a:latin typeface="Gill Sans"/>
                <a:ea typeface="Gill Sans"/>
                <a:cs typeface="Gill Sans"/>
              </a:rPr>
              <a:t>If you have any concerns please first go to the class teacher</a:t>
            </a:r>
          </a:p>
          <a:p>
            <a:r>
              <a:rPr lang="en-GB" dirty="0">
                <a:latin typeface="Gill Sans"/>
                <a:ea typeface="Gill Sans"/>
                <a:cs typeface="Gill Sans"/>
              </a:rPr>
              <a:t>If these concerns have not been addressed, please then request a meeting with the phase leader/member of SLT </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888D-E0C6-42DD-A21E-799B86F3E4F9}"/>
              </a:ext>
            </a:extLst>
          </p:cNvPr>
          <p:cNvSpPr txBox="1">
            <a:spLocks/>
          </p:cNvSpPr>
          <p:nvPr/>
        </p:nvSpPr>
        <p:spPr bwMode="auto">
          <a:xfrm>
            <a:off x="457200" y="2286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dirty="0">
                <a:solidFill>
                  <a:srgbClr val="0000FF"/>
                </a:solidFill>
                <a:latin typeface="Gill Sans"/>
                <a:ea typeface="Gill Sans"/>
                <a:cs typeface="Gill Sans"/>
              </a:rPr>
              <a:t>Questions</a:t>
            </a:r>
          </a:p>
        </p:txBody>
      </p:sp>
    </p:spTree>
    <p:extLst>
      <p:ext uri="{BB962C8B-B14F-4D97-AF65-F5344CB8AC3E}">
        <p14:creationId xmlns:p14="http://schemas.microsoft.com/office/powerpoint/2010/main" val="326348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The School Day</a:t>
            </a:r>
          </a:p>
        </p:txBody>
      </p:sp>
      <p:graphicFrame>
        <p:nvGraphicFramePr>
          <p:cNvPr id="2" name="Table 2">
            <a:extLst>
              <a:ext uri="{FF2B5EF4-FFF2-40B4-BE49-F238E27FC236}">
                <a16:creationId xmlns:a16="http://schemas.microsoft.com/office/drawing/2014/main" id="{FF366895-EDBA-4203-96FB-67D5FA1161FB}"/>
              </a:ext>
            </a:extLst>
          </p:cNvPr>
          <p:cNvGraphicFramePr>
            <a:graphicFrameLocks noGrp="1"/>
          </p:cNvGraphicFramePr>
          <p:nvPr>
            <p:extLst>
              <p:ext uri="{D42A27DB-BD31-4B8C-83A1-F6EECF244321}">
                <p14:modId xmlns:p14="http://schemas.microsoft.com/office/powerpoint/2010/main" val="2381569351"/>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10:45am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12:00noon</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1:00pm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solidFill>
                  <a:srgbClr val="660066"/>
                </a:solidFill>
                <a:latin typeface="Gill Sans"/>
                <a:ea typeface="Gill Sans"/>
                <a:cs typeface="Gill Sans"/>
              </a:rPr>
              <a:t>Routines</a:t>
            </a:r>
          </a:p>
        </p:txBody>
      </p:sp>
      <p:sp>
        <p:nvSpPr>
          <p:cNvPr id="19458" name="Content Placeholder 2"/>
          <p:cNvSpPr>
            <a:spLocks noGrp="1"/>
          </p:cNvSpPr>
          <p:nvPr>
            <p:ph idx="1"/>
          </p:nvPr>
        </p:nvSpPr>
        <p:spPr>
          <a:xfrm>
            <a:off x="847602" y="1166018"/>
            <a:ext cx="7203868" cy="4705393"/>
          </a:xfrm>
        </p:spPr>
        <p:txBody>
          <a:bodyPr/>
          <a:lstStyle/>
          <a:p>
            <a:pPr eaLnBrk="1" hangingPunct="1"/>
            <a:r>
              <a:rPr lang="en-US" sz="2800" dirty="0"/>
              <a:t>The start of the day is from 8:45am. The day begins with a Soft Start, during which children will be provided with a range of activities in their classroom. Children arriving after 9:00am will be marked as late.</a:t>
            </a:r>
          </a:p>
          <a:p>
            <a:pPr eaLnBrk="1" hangingPunct="1"/>
            <a:endParaRPr lang="en-US" sz="2800" dirty="0"/>
          </a:p>
          <a:p>
            <a:pPr eaLnBrk="1" hangingPunct="1"/>
            <a:r>
              <a:rPr lang="en-US" sz="2800" dirty="0"/>
              <a:t>Lunch is at 12:00.</a:t>
            </a:r>
          </a:p>
          <a:p>
            <a:pPr marL="0" indent="0" eaLnBrk="1" hangingPunct="1">
              <a:buNone/>
            </a:pPr>
            <a:endParaRPr lang="en-US" sz="2800" dirty="0"/>
          </a:p>
          <a:p>
            <a:pPr eaLnBrk="1" hangingPunct="1"/>
            <a:r>
              <a:rPr lang="en-US" sz="2800" dirty="0"/>
              <a:t>End of the day is 3.30pm - children must tell an adult before leaving the school.</a:t>
            </a:r>
          </a:p>
          <a:p>
            <a:endParaRPr lang="en-US" dirty="0"/>
          </a:p>
          <a:p>
            <a:endParaRPr lang="en-US" dirty="0"/>
          </a:p>
          <a:p>
            <a:pPr marL="0"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1614488" y="1600200"/>
            <a:ext cx="7072312" cy="4525963"/>
          </a:xfrm>
        </p:spPr>
        <p:txBody>
          <a:bodyPr/>
          <a:lstStyle/>
          <a:p>
            <a:r>
              <a:rPr lang="en-US" dirty="0"/>
              <a:t>Attendance</a:t>
            </a:r>
            <a:r>
              <a:rPr lang="ru-RU" dirty="0"/>
              <a:t> </a:t>
            </a:r>
            <a:endParaRPr lang="en-US" dirty="0"/>
          </a:p>
          <a:p>
            <a:r>
              <a:rPr lang="en-US" dirty="0"/>
              <a:t>Punctuality</a:t>
            </a:r>
            <a:r>
              <a:rPr lang="ru-RU" dirty="0"/>
              <a:t> – </a:t>
            </a:r>
            <a:r>
              <a:rPr lang="en-GB" dirty="0"/>
              <a:t>aim at </a:t>
            </a:r>
            <a:r>
              <a:rPr lang="ru-RU" dirty="0"/>
              <a:t>8:45</a:t>
            </a:r>
            <a:endParaRPr lang="en-GB" dirty="0"/>
          </a:p>
          <a:p>
            <a:r>
              <a:rPr lang="en-GB" dirty="0"/>
              <a:t>Healthy school – packed lunches and nut free policy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00B0F0"/>
                </a:solidFill>
                <a:latin typeface="Gill Sans"/>
                <a:ea typeface="Gill Sans"/>
                <a:cs typeface="Gill Sans"/>
              </a:rPr>
              <a:t>School Values</a:t>
            </a:r>
          </a:p>
        </p:txBody>
      </p:sp>
      <p:sp>
        <p:nvSpPr>
          <p:cNvPr id="2" name="Rectangle 1">
            <a:extLst>
              <a:ext uri="{FF2B5EF4-FFF2-40B4-BE49-F238E27FC236}">
                <a16:creationId xmlns:a16="http://schemas.microsoft.com/office/drawing/2014/main" id="{16803F20-5FC4-46B7-8751-8363E9A4920B}"/>
              </a:ext>
            </a:extLst>
          </p:cNvPr>
          <p:cNvSpPr/>
          <p:nvPr/>
        </p:nvSpPr>
        <p:spPr>
          <a:xfrm>
            <a:off x="880533" y="1533706"/>
            <a:ext cx="7439378" cy="4584332"/>
          </a:xfrm>
          <a:prstGeom prst="rect">
            <a:avLst/>
          </a:prstGeom>
        </p:spPr>
        <p:txBody>
          <a:bodyPr wrap="square">
            <a:spAutoFit/>
          </a:bodyPr>
          <a:lstStyle/>
          <a:p>
            <a:pPr algn="ctr">
              <a:lnSpc>
                <a:spcPct val="150000"/>
              </a:lnSpc>
              <a:spcAft>
                <a:spcPts val="0"/>
              </a:spcAft>
            </a:pPr>
            <a:r>
              <a:rPr lang="en-GB" sz="2400" b="1" dirty="0">
                <a:solidFill>
                  <a:srgbClr val="000000"/>
                </a:solidFill>
                <a:highlight>
                  <a:srgbClr val="FFFF00"/>
                </a:highlight>
                <a:latin typeface="Gill Sans MT" panose="020B0502020104020203" pitchFamily="34" charset="77"/>
                <a:ea typeface="Calibri" panose="020F0502020204030204" pitchFamily="34" charset="0"/>
                <a:cs typeface="Times New Roman" panose="02020603050405020304" pitchFamily="18" charset="0"/>
              </a:rPr>
              <a:t>Friendship</a:t>
            </a:r>
            <a:endParaRPr lang="en-GB" sz="2400" b="1" dirty="0">
              <a:highlight>
                <a:srgbClr val="FFFF00"/>
              </a:highlight>
              <a:latin typeface="Gill Sans MT" panose="020B0502020104020203" pitchFamily="34" charset="77"/>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Respect </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Wisdom </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Inclusion </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Honesty</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50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Courage</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07000"/>
              </a:lnSpc>
              <a:spcAft>
                <a:spcPts val="0"/>
              </a:spcAft>
            </a:pPr>
            <a:r>
              <a:rPr lang="en-GB" sz="2400" dirty="0">
                <a:solidFill>
                  <a:srgbClr val="000000"/>
                </a:solidFill>
                <a:latin typeface="Gill Sans MT" panose="020B0502020104020203" pitchFamily="34" charset="77"/>
                <a:ea typeface="Calibri" panose="020F0502020204030204" pitchFamily="34" charset="0"/>
                <a:cs typeface="Times New Roman" panose="02020603050405020304" pitchFamily="18" charset="0"/>
              </a:rPr>
              <a:t> </a:t>
            </a:r>
            <a:endParaRPr lang="en-GB" sz="2400" dirty="0">
              <a:latin typeface="Gill Sans MT" panose="020B0502020104020203" pitchFamily="34" charset="77"/>
              <a:ea typeface="Calibri" panose="020F0502020204030204" pitchFamily="34" charset="0"/>
              <a:cs typeface="Times New Roman" panose="02020603050405020304" pitchFamily="18" charset="0"/>
            </a:endParaRPr>
          </a:p>
          <a:p>
            <a:pPr algn="ctr">
              <a:lnSpc>
                <a:spcPct val="107000"/>
              </a:lnSpc>
              <a:spcAft>
                <a:spcPts val="0"/>
              </a:spcAft>
            </a:pPr>
            <a:r>
              <a:rPr lang="en-GB" sz="2400" b="1" i="1" dirty="0">
                <a:solidFill>
                  <a:srgbClr val="0066FF"/>
                </a:solidFill>
                <a:latin typeface="Gill Sans MT" panose="020B0502020104020203" pitchFamily="34" charset="77"/>
                <a:ea typeface="Calibri" panose="020F0502020204030204" pitchFamily="34" charset="0"/>
                <a:cs typeface="Times New Roman" panose="02020603050405020304" pitchFamily="18" charset="0"/>
              </a:rPr>
              <a:t>“To be the best that we can be in faith, hope and love so that we may live life in all its fullness.”</a:t>
            </a:r>
            <a:endParaRPr lang="en-GB" sz="2400" dirty="0">
              <a:effectLst/>
              <a:latin typeface="Gill Sans MT" panose="020B0502020104020203" pitchFamily="34"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661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766454"/>
            <a:ext cx="8133644" cy="4525963"/>
          </a:xfrm>
        </p:spPr>
        <p:txBody>
          <a:bodyPr/>
          <a:lstStyle/>
          <a:p>
            <a:pPr marL="0" indent="0">
              <a:buNone/>
            </a:pPr>
            <a:endParaRPr lang="en-GB" sz="2400" u="sng" dirty="0">
              <a:latin typeface="Gill Sans MT" panose="020B0502020104020203" pitchFamily="34" charset="77"/>
            </a:endParaRPr>
          </a:p>
          <a:p>
            <a:pPr marL="0" indent="0">
              <a:buNone/>
            </a:pPr>
            <a:endParaRPr lang="en-GB" sz="2400" u="sng" dirty="0">
              <a:latin typeface="Gill Sans MT" panose="020B0502020104020203" pitchFamily="34" charset="77"/>
            </a:endParaRPr>
          </a:p>
          <a:p>
            <a:pPr marL="0" indent="0">
              <a:buNone/>
            </a:pPr>
            <a:r>
              <a:rPr lang="en-GB" sz="2400" u="sng" dirty="0">
                <a:latin typeface="Gill Sans MT" panose="020B0502020104020203" pitchFamily="34" charset="77"/>
              </a:rPr>
              <a:t>Class Dojos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Children receive Class Dojos in class as a recognition of their embodiment of our school values.</a:t>
            </a:r>
          </a:p>
          <a:p>
            <a:pPr marL="0" indent="0">
              <a:buNone/>
            </a:pPr>
            <a:endParaRPr lang="en-GB" sz="2400" dirty="0">
              <a:latin typeface="Gill Sans MT" panose="020B0502020104020203" pitchFamily="34" charset="77"/>
            </a:endParaRPr>
          </a:p>
          <a:p>
            <a:pPr marL="0" indent="0">
              <a:buNone/>
            </a:pPr>
            <a:r>
              <a:rPr lang="en-GB" sz="2400" u="sng" dirty="0">
                <a:latin typeface="Gill Sans MT" panose="020B0502020104020203" pitchFamily="34" charset="77"/>
              </a:rPr>
              <a:t>Wonderful Work and Shining Stars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Each week, the Headteacher presents a certificate to honour an individual's outstanding contributions.</a:t>
            </a:r>
            <a:endParaRPr lang="en-GB" sz="2400" dirty="0">
              <a:latin typeface="Gill Sans MT" panose="020B0502020104020203" pitchFamily="34" charset="77"/>
            </a:endParaRPr>
          </a:p>
        </p:txBody>
      </p:sp>
      <p:pic>
        <p:nvPicPr>
          <p:cNvPr id="2" name="Picture 1">
            <a:extLst>
              <a:ext uri="{FF2B5EF4-FFF2-40B4-BE49-F238E27FC236}">
                <a16:creationId xmlns:a16="http://schemas.microsoft.com/office/drawing/2014/main" id="{9DAED39A-6587-440E-A550-71C897D70FFD}"/>
              </a:ext>
            </a:extLst>
          </p:cNvPr>
          <p:cNvPicPr>
            <a:picLocks noChangeAspect="1"/>
          </p:cNvPicPr>
          <p:nvPr/>
        </p:nvPicPr>
        <p:blipFill>
          <a:blip r:embed="rId2"/>
          <a:stretch>
            <a:fillRect/>
          </a:stretch>
        </p:blipFill>
        <p:spPr>
          <a:xfrm>
            <a:off x="3408598" y="1355292"/>
            <a:ext cx="2326803" cy="1446981"/>
          </a:xfrm>
          <a:prstGeom prst="rect">
            <a:avLst/>
          </a:prstGeom>
        </p:spPr>
      </p:pic>
    </p:spTree>
    <p:extLst>
      <p:ext uri="{BB962C8B-B14F-4D97-AF65-F5344CB8AC3E}">
        <p14:creationId xmlns:p14="http://schemas.microsoft.com/office/powerpoint/2010/main" val="244227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600200"/>
            <a:ext cx="8133644" cy="4525963"/>
          </a:xfrm>
        </p:spPr>
        <p:txBody>
          <a:bodyPr/>
          <a:lstStyle/>
          <a:p>
            <a:pPr marL="0" indent="0">
              <a:buNone/>
            </a:pPr>
            <a:r>
              <a:rPr lang="en-GB" sz="2400" u="sng" dirty="0">
                <a:latin typeface="Gill Sans MT" panose="020B0502020104020203" pitchFamily="34" charset="77"/>
              </a:rPr>
              <a:t>Traffic Light System </a:t>
            </a:r>
          </a:p>
          <a:p>
            <a:pPr marL="0" indent="0">
              <a:buNone/>
            </a:pPr>
            <a:r>
              <a:rPr lang="en-GB" sz="1100" u="sng" dirty="0">
                <a:latin typeface="Gill Sans MT" panose="020B0502020104020203" pitchFamily="34" charset="77"/>
              </a:rPr>
              <a:t> </a:t>
            </a:r>
          </a:p>
          <a:p>
            <a:pPr algn="l"/>
            <a:r>
              <a:rPr lang="en-GB" sz="2400" b="0" i="0" dirty="0">
                <a:effectLst/>
                <a:latin typeface="Gill Sans MT" panose="020B0502020104020203" pitchFamily="34" charset="77"/>
              </a:rPr>
              <a:t>A classroom traffic light system is implemented for instances when children do not adhere to the rules.  All children begin each day on the green light.</a:t>
            </a:r>
          </a:p>
          <a:p>
            <a:pPr algn="l"/>
            <a:r>
              <a:rPr lang="en-GB" sz="2400" b="0" i="0" dirty="0">
                <a:effectLst/>
                <a:latin typeface="Gill Sans MT" panose="020B0502020104020203" pitchFamily="34" charset="77"/>
              </a:rPr>
              <a:t>Progressing to the red light will entail a 5-minute reflection time in the classroom.</a:t>
            </a:r>
          </a:p>
          <a:p>
            <a:pPr algn="l"/>
            <a:r>
              <a:rPr lang="en-GB" sz="2400" b="0" i="0" dirty="0">
                <a:effectLst/>
                <a:latin typeface="Gill Sans MT" panose="020B0502020104020203" pitchFamily="34" charset="77"/>
              </a:rPr>
              <a:t>If a child persists in not following the rules, it will lead to a 15-minute reflection time, with parents being notified accordingly.</a:t>
            </a:r>
          </a:p>
          <a:p>
            <a:pPr algn="l"/>
            <a:r>
              <a:rPr lang="en-GB" sz="2400" b="0" i="0" dirty="0">
                <a:effectLst/>
                <a:latin typeface="Gill Sans MT" panose="020B0502020104020203" pitchFamily="34" charset="77"/>
              </a:rPr>
              <a:t>If a child accumulates three 15-minute reflection sessions within a two-week period, a meeting will be scheduled between the parent and the class teacher.</a:t>
            </a:r>
          </a:p>
        </p:txBody>
      </p:sp>
    </p:spTree>
    <p:extLst>
      <p:ext uri="{BB962C8B-B14F-4D97-AF65-F5344CB8AC3E}">
        <p14:creationId xmlns:p14="http://schemas.microsoft.com/office/powerpoint/2010/main" val="4283888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6762B3B-A921-40E3-B9F5-E559BD07F8F6}"/>
              </a:ext>
            </a:extLst>
          </p:cNvPr>
          <p:cNvSpPr txBox="1">
            <a:spLocks/>
          </p:cNvSpPr>
          <p:nvPr/>
        </p:nvSpPr>
        <p:spPr bwMode="auto">
          <a:xfrm>
            <a:off x="638278" y="274639"/>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dirty="0">
                <a:solidFill>
                  <a:srgbClr val="FF0000"/>
                </a:solidFill>
                <a:latin typeface="Gill Sans"/>
                <a:ea typeface="Gill Sans"/>
                <a:cs typeface="Gill Sans"/>
              </a:rPr>
              <a:t>COVID</a:t>
            </a:r>
          </a:p>
        </p:txBody>
      </p:sp>
      <p:sp>
        <p:nvSpPr>
          <p:cNvPr id="5" name="Content Placeholder 2">
            <a:extLst>
              <a:ext uri="{FF2B5EF4-FFF2-40B4-BE49-F238E27FC236}">
                <a16:creationId xmlns:a16="http://schemas.microsoft.com/office/drawing/2014/main" id="{F1B1398F-7857-4230-A689-B3B1106B744F}"/>
              </a:ext>
            </a:extLst>
          </p:cNvPr>
          <p:cNvSpPr txBox="1">
            <a:spLocks/>
          </p:cNvSpPr>
          <p:nvPr/>
        </p:nvSpPr>
        <p:spPr bwMode="auto">
          <a:xfrm>
            <a:off x="831911" y="1404563"/>
            <a:ext cx="7072312" cy="48978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dirty="0"/>
              <a:t>Adults and children who test positive continue to be advised to stay at home and avoid contact with other people for at least 5 days. However, they  no longer require 2 negative test results on consecutive days before  returning to school and can return after 5 days if they no longer have a high temperature and are well enough.</a:t>
            </a:r>
          </a:p>
          <a:p>
            <a:r>
              <a:rPr lang="en-US" sz="2800" dirty="0"/>
              <a:t>We will continue to encourage good hygiene, including regular hand-washing/sanitizing, good ventilation and ‘catch it - bin it – kill it’</a:t>
            </a:r>
          </a:p>
        </p:txBody>
      </p:sp>
    </p:spTree>
    <p:extLst>
      <p:ext uri="{BB962C8B-B14F-4D97-AF65-F5344CB8AC3E}">
        <p14:creationId xmlns:p14="http://schemas.microsoft.com/office/powerpoint/2010/main" val="165248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1292</Words>
  <Application>Microsoft Macintosh PowerPoint</Application>
  <PresentationFormat>On-screen Show (4:3)</PresentationFormat>
  <Paragraphs>164</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Gill Sans</vt:lpstr>
      <vt:lpstr>Gill Sans MT</vt:lpstr>
      <vt:lpstr>Söhne</vt:lpstr>
      <vt:lpstr>Office Theme</vt:lpstr>
      <vt:lpstr>St. Augustine’s Primary  Meet the Teacher Meeting  Year 2 September 2023 </vt:lpstr>
      <vt:lpstr>The Teaching Team</vt:lpstr>
      <vt:lpstr>The School Day</vt:lpstr>
      <vt:lpstr>Routines</vt:lpstr>
      <vt:lpstr>Expectations</vt:lpstr>
      <vt:lpstr>School Values</vt:lpstr>
      <vt:lpstr>Expectations</vt:lpstr>
      <vt:lpstr>Expectations</vt:lpstr>
      <vt:lpstr>PowerPoint Presentation</vt:lpstr>
      <vt:lpstr>Year 2  Curriculum Topic</vt:lpstr>
      <vt:lpstr>English</vt:lpstr>
      <vt:lpstr>Maths</vt:lpstr>
      <vt:lpstr>Key Objectives</vt:lpstr>
      <vt:lpstr>Physical Education</vt:lpstr>
      <vt:lpstr>A School That Loves Reading</vt:lpstr>
      <vt:lpstr>Homework</vt:lpstr>
      <vt:lpstr>Communication</vt:lpstr>
      <vt:lpstr>Support</vt:lpstr>
      <vt:lpstr>Parental Involvement</vt:lpstr>
      <vt:lpstr>PowerPoint Presentation</vt:lpstr>
      <vt:lpstr>Other </vt:lpstr>
      <vt:lpstr>Concerns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Arsenteva, Daria</cp:lastModifiedBy>
  <cp:revision>68</cp:revision>
  <cp:lastPrinted>2016-09-12T07:07:19Z</cp:lastPrinted>
  <dcterms:created xsi:type="dcterms:W3CDTF">2014-09-01T18:52:46Z</dcterms:created>
  <dcterms:modified xsi:type="dcterms:W3CDTF">2023-09-13T20:17:55Z</dcterms:modified>
</cp:coreProperties>
</file>