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259" r:id="rId4"/>
    <p:sldId id="279" r:id="rId5"/>
    <p:sldId id="283" r:id="rId6"/>
    <p:sldId id="286" r:id="rId7"/>
    <p:sldId id="287" r:id="rId8"/>
    <p:sldId id="275" r:id="rId9"/>
    <p:sldId id="278" r:id="rId10"/>
    <p:sldId id="288" r:id="rId11"/>
    <p:sldId id="260" r:id="rId12"/>
    <p:sldId id="271" r:id="rId13"/>
    <p:sldId id="280" r:id="rId14"/>
    <p:sldId id="290" r:id="rId15"/>
    <p:sldId id="277" r:id="rId16"/>
    <p:sldId id="281" r:id="rId17"/>
    <p:sldId id="266" r:id="rId18"/>
    <p:sldId id="264" r:id="rId19"/>
    <p:sldId id="263" r:id="rId20"/>
    <p:sldId id="289" r:id="rId21"/>
    <p:sldId id="267" r:id="rId22"/>
    <p:sldId id="270" r:id="rId23"/>
    <p:sldId id="282" r:id="rId2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FF"/>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3" autoAdjust="0"/>
    <p:restoredTop sz="91667" autoAdjust="0"/>
  </p:normalViewPr>
  <p:slideViewPr>
    <p:cSldViewPr snapToGrid="0" snapToObjects="1">
      <p:cViewPr>
        <p:scale>
          <a:sx n="66" d="100"/>
          <a:sy n="66" d="100"/>
        </p:scale>
        <p:origin x="2214"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5C193EFD-F41D-43EE-B4D8-20E1C2808200}" type="datetimeFigureOut">
              <a:rPr lang="en-GB" smtClean="0"/>
              <a:t>16/09/2025</a:t>
            </a:fld>
            <a:endParaRPr lang="en-GB"/>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B8D9E188-A322-4703-A694-AA80B9543A53}" type="slidenum">
              <a:rPr lang="en-GB" smtClean="0"/>
              <a:t>‹#›</a:t>
            </a:fld>
            <a:endParaRPr lang="en-GB"/>
          </a:p>
        </p:txBody>
      </p:sp>
    </p:spTree>
    <p:extLst>
      <p:ext uri="{BB962C8B-B14F-4D97-AF65-F5344CB8AC3E}">
        <p14:creationId xmlns:p14="http://schemas.microsoft.com/office/powerpoint/2010/main" val="1230753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9EB90A6-CBCD-44CC-B895-56EB7DCE1298}" type="datetimeFigureOut">
              <a:rPr lang="en-GB" smtClean="0"/>
              <a:t>16/09/2025</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FDB2426-6C87-4255-8F7D-05E6C04DC7A9}" type="slidenum">
              <a:rPr lang="en-GB" smtClean="0"/>
              <a:t>‹#›</a:t>
            </a:fld>
            <a:endParaRPr lang="en-GB"/>
          </a:p>
        </p:txBody>
      </p:sp>
    </p:spTree>
    <p:extLst>
      <p:ext uri="{BB962C8B-B14F-4D97-AF65-F5344CB8AC3E}">
        <p14:creationId xmlns:p14="http://schemas.microsoft.com/office/powerpoint/2010/main" val="574901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DB2426-6C87-4255-8F7D-05E6C04DC7A9}" type="slidenum">
              <a:rPr lang="en-GB" smtClean="0"/>
              <a:t>2</a:t>
            </a:fld>
            <a:endParaRPr lang="en-GB"/>
          </a:p>
        </p:txBody>
      </p:sp>
    </p:spTree>
    <p:extLst>
      <p:ext uri="{BB962C8B-B14F-4D97-AF65-F5344CB8AC3E}">
        <p14:creationId xmlns:p14="http://schemas.microsoft.com/office/powerpoint/2010/main" val="2969014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DB2426-6C87-4255-8F7D-05E6C04DC7A9}" type="slidenum">
              <a:rPr lang="en-GB" smtClean="0"/>
              <a:t>4</a:t>
            </a:fld>
            <a:endParaRPr lang="en-GB"/>
          </a:p>
        </p:txBody>
      </p:sp>
    </p:spTree>
    <p:extLst>
      <p:ext uri="{BB962C8B-B14F-4D97-AF65-F5344CB8AC3E}">
        <p14:creationId xmlns:p14="http://schemas.microsoft.com/office/powerpoint/2010/main" val="312555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4096DA-CF29-4A43-A6D5-98B34BDAFA31}" type="datetimeFigureOut">
              <a:rPr lang="en-US"/>
              <a:pPr>
                <a:defRPr/>
              </a:pPr>
              <a:t>9/16/2025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F4F66A-1357-4161-B61D-38F9375EAF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8C95660-95AC-4471-BAC8-85E84388619D}" type="datetimeFigureOut">
              <a:rPr lang="en-US"/>
              <a:pPr>
                <a:defRPr/>
              </a:pPr>
              <a:t>9/16/2025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30D527-C9F3-4836-92C9-B31FEC5836D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AEFF3F5E-AFCE-4BCA-8E10-C1F4D45FABE8}" type="datetimeFigureOut">
              <a:rPr lang="en-US"/>
              <a:pPr>
                <a:defRPr/>
              </a:pPr>
              <a:t>9/16/2025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DC9893-5B73-4436-9E06-1854E4C69C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5B8225BB-5736-4C84-81F3-5C4AF792D25A}" type="datetimeFigureOut">
              <a:rPr lang="en-US"/>
              <a:pPr>
                <a:defRPr/>
              </a:pPr>
              <a:t>9/16/2025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3BA62A-EF38-4530-A9F2-09798143EE5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12FB7389-E466-432E-AF40-0E6F9FD92327}" type="datetimeFigureOut">
              <a:rPr lang="en-US"/>
              <a:pPr>
                <a:defRPr/>
              </a:pPr>
              <a:t>9/16/2025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20819F-A927-47B9-9E75-CAD9289469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D0A70381-396B-495A-AC4B-E82418E9D669}" type="datetimeFigureOut">
              <a:rPr lang="en-US"/>
              <a:pPr>
                <a:defRPr/>
              </a:pPr>
              <a:t>9/16/2025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E83FFA-A121-4BDA-9477-6128B5EC3D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6325F4D2-AAA1-42D2-A633-48C01C90AD17}" type="datetimeFigureOut">
              <a:rPr lang="en-US"/>
              <a:pPr>
                <a:defRPr/>
              </a:pPr>
              <a:t>9/16/2025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5ACCD4C-FCDB-4451-87F1-57DCC04D19E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A6AD583-E88A-41F2-A6B3-6BF129A5965B}" type="datetimeFigureOut">
              <a:rPr lang="en-US"/>
              <a:pPr>
                <a:defRPr/>
              </a:pPr>
              <a:t>9/16/2025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6115576-4704-4806-9946-4B8319C0BB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C55CAD-AD82-40CF-924B-8241DF0A9313}" type="datetimeFigureOut">
              <a:rPr lang="en-US"/>
              <a:pPr>
                <a:defRPr/>
              </a:pPr>
              <a:t>9/16/2025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3117D3-6672-44D1-8A90-3180B71F92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A9E759EC-6A22-4B99-A035-05CCF557211A}" type="datetimeFigureOut">
              <a:rPr lang="en-US"/>
              <a:pPr>
                <a:defRPr/>
              </a:pPr>
              <a:t>9/16/2025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8EE7B6-A164-4621-A358-4AEE21EAE7A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2131A073-2A02-421E-BF4A-950362AC4061}" type="datetimeFigureOut">
              <a:rPr lang="en-US"/>
              <a:pPr>
                <a:defRPr/>
              </a:pPr>
              <a:t>9/16/2025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A9DF58-5F48-451F-9686-FAC43736C9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7251F92-33D0-4FBB-8D49-B4EFEEA67D99}" type="datetimeFigureOut">
              <a:rPr lang="en-US"/>
              <a:pPr>
                <a:defRPr/>
              </a:pPr>
              <a:t>9/16/2025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DB78EC1-7EF1-40B5-9118-D764BAC8AD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uk/url?sa=i&amp;rct=j&amp;q=&amp;esrc=s&amp;source=images&amp;cd=&amp;cad=rja&amp;uact=8&amp;ved=0ahUKEwjIoofIta_PAhWL1xoKHWFpDf0QjRwIBw&amp;url=http://www.cheapdisabilityaids.co.uk/special-needs-timers-40-c.asp&amp;bvm=bv.133700528,d.ZGg&amp;psig=AFQjCNHALle_5G-Q1lEmt3PCOVFhz7WLFg&amp;ust=1475061263798380"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www.google.co.uk/url?sa=i&amp;rct=j&amp;q=&amp;esrc=s&amp;source=images&amp;cd=&amp;cad=rja&amp;uact=8&amp;ved=0ahUKEwjP99zVta_PAhWHNhoKHT-ABNMQjRwIBw&amp;url=http://www.qqxxzx.com/wallpapers/sad-face-images.html&amp;bvm=bv.133700528,d.ZGg&amp;psig=AFQjCNFvFrfCuqFN4Sso32rK3qmSnP1hwg&amp;ust=147506129189984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staprimary.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oogle.co.uk/url?sa=i&amp;rct=j&amp;q=&amp;esrc=s&amp;source=images&amp;cd=&amp;cad=rja&amp;uact=8&amp;ved=0ahUKEwj31Jyxtq_PAhVHiRoKHYuxAdMQjRwIBw&amp;url=https://en.wikipedia.org/wiki/First_aid&amp;bvm=bv.133700528,d.ZGg&amp;psig=AFQjCNFMF4bnpD_I5kIDno5Wo55TO7Forw&amp;ust=147506148315209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uk/url?sa=i&amp;rct=j&amp;q=&amp;esrc=s&amp;source=images&amp;cd=&amp;cad=rja&amp;uact=8&amp;ved=0ahUKEwj8k4Szta_PAhXFPxoKHSbQC3EQjRwIBw&amp;url=http://displays.tpet.co.uk/?resource=1069&amp;bvm=bv.133700528,d.ZGg&amp;psig=AFQjCNHXZEhdyelB9VUoN_snygCPgBZQUg&amp;ust=147506115186169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4162"/>
            <a:ext cx="7772400" cy="4515338"/>
          </a:xfrm>
        </p:spPr>
        <p:txBody>
          <a:bodyPr>
            <a:normAutofit fontScale="90000"/>
          </a:bodyPr>
          <a:lstStyle/>
          <a:p>
            <a:r>
              <a:rPr lang="en-US" sz="6000" dirty="0">
                <a:solidFill>
                  <a:srgbClr val="3333CC"/>
                </a:solidFill>
              </a:rPr>
              <a:t>St. Augustine’s CE Primary</a:t>
            </a:r>
            <a:br>
              <a:rPr lang="en-US" sz="6000" dirty="0">
                <a:solidFill>
                  <a:srgbClr val="3333CC"/>
                </a:solidFill>
              </a:rPr>
            </a:br>
            <a:br>
              <a:rPr lang="en-US" sz="6000" dirty="0">
                <a:solidFill>
                  <a:srgbClr val="3333CC"/>
                </a:solidFill>
              </a:rPr>
            </a:br>
            <a:r>
              <a:rPr lang="en-US" sz="6000" dirty="0">
                <a:solidFill>
                  <a:srgbClr val="3333CC"/>
                </a:solidFill>
              </a:rPr>
              <a:t>Meet the Teacher Meeting</a:t>
            </a:r>
            <a:br>
              <a:rPr lang="en-US" sz="6000" dirty="0">
                <a:solidFill>
                  <a:srgbClr val="3333CC"/>
                </a:solidFill>
              </a:rPr>
            </a:br>
            <a:r>
              <a:rPr lang="en-US" sz="6000" dirty="0">
                <a:solidFill>
                  <a:srgbClr val="3333CC"/>
                </a:solidFill>
              </a:rPr>
              <a:t>Year Reception</a:t>
            </a:r>
            <a:br>
              <a:rPr lang="en-GB" sz="4000" dirty="0">
                <a:solidFill>
                  <a:srgbClr val="3366FF"/>
                </a:solidFill>
              </a:rPr>
            </a:br>
            <a:br>
              <a:rPr lang="en-GB" sz="4000" dirty="0">
                <a:solidFill>
                  <a:srgbClr val="008000"/>
                </a:solidFill>
              </a:rPr>
            </a:br>
            <a:r>
              <a:rPr lang="en-US" sz="2800" dirty="0"/>
              <a:t>September 2025</a:t>
            </a:r>
            <a:br>
              <a:rPr lang="en-GB" sz="2800" dirty="0">
                <a:solidFill>
                  <a:srgbClr val="FF6600"/>
                </a:solidFill>
              </a:rPr>
            </a:br>
            <a:endParaRPr lang="en-US" sz="2800" dirty="0">
              <a:solidFill>
                <a:srgbClr val="FF6600"/>
              </a:solidFill>
            </a:endParaRPr>
          </a:p>
        </p:txBody>
      </p:sp>
      <p:pic>
        <p:nvPicPr>
          <p:cNvPr id="3" name="Picture 2">
            <a:extLst>
              <a:ext uri="{FF2B5EF4-FFF2-40B4-BE49-F238E27FC236}">
                <a16:creationId xmlns:a16="http://schemas.microsoft.com/office/drawing/2014/main" id="{7937386C-BCC7-4B74-9CCF-748E096E42E9}"/>
              </a:ext>
            </a:extLst>
          </p:cNvPr>
          <p:cNvPicPr>
            <a:picLocks noChangeAspect="1"/>
          </p:cNvPicPr>
          <p:nvPr/>
        </p:nvPicPr>
        <p:blipFill>
          <a:blip r:embed="rId2"/>
          <a:stretch>
            <a:fillRect/>
          </a:stretch>
        </p:blipFill>
        <p:spPr>
          <a:xfrm>
            <a:off x="3960771" y="270672"/>
            <a:ext cx="1225369" cy="1373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507" y="306038"/>
            <a:ext cx="8489481" cy="5570756"/>
          </a:xfrm>
          <a:prstGeom prst="rect">
            <a:avLst/>
          </a:prstGeom>
          <a:noFill/>
        </p:spPr>
        <p:txBody>
          <a:bodyPr wrap="square" rtlCol="0">
            <a:spAutoFit/>
          </a:bodyPr>
          <a:lstStyle/>
          <a:p>
            <a:pPr algn="ctr"/>
            <a:r>
              <a:rPr lang="en-GB" sz="4400" dirty="0">
                <a:solidFill>
                  <a:srgbClr val="FF0000"/>
                </a:solidFill>
                <a:latin typeface="+mj-lt"/>
              </a:rPr>
              <a:t>Behaviour Expectations</a:t>
            </a:r>
          </a:p>
          <a:p>
            <a:pPr algn="ctr"/>
            <a:endParaRPr lang="en-GB" sz="3200" dirty="0">
              <a:latin typeface="+mj-lt"/>
            </a:endParaRPr>
          </a:p>
          <a:p>
            <a:pPr marL="0" indent="0">
              <a:buNone/>
            </a:pPr>
            <a:r>
              <a:rPr lang="en-GB" sz="2000" u="sng" dirty="0"/>
              <a:t>Traffic Light System </a:t>
            </a:r>
          </a:p>
          <a:p>
            <a:r>
              <a:rPr lang="en-GB" sz="2000" dirty="0"/>
              <a:t>A class traffic light system is in place in classrooms for when children are not following the rules. All children start on green at the beginning of each day</a:t>
            </a:r>
          </a:p>
          <a:p>
            <a:endParaRPr lang="en-GB" sz="2000" dirty="0"/>
          </a:p>
          <a:p>
            <a:r>
              <a:rPr lang="en-GB" sz="2000" dirty="0"/>
              <a:t>Moving to red will result in a 5-minute think time in class</a:t>
            </a:r>
          </a:p>
          <a:p>
            <a:endParaRPr lang="en-GB" sz="2000" dirty="0"/>
          </a:p>
          <a:p>
            <a:r>
              <a:rPr lang="en-GB" sz="2000" dirty="0"/>
              <a:t>If the child continues to not follow the rules then it will result in a 15-minute think time, which parents will be informed of</a:t>
            </a:r>
          </a:p>
          <a:p>
            <a:endParaRPr lang="en-GB" sz="2000" dirty="0"/>
          </a:p>
          <a:p>
            <a:r>
              <a:rPr lang="en-GB" sz="2000" dirty="0"/>
              <a:t>If a child receives three 15-minute think sheets over a two week period a meeting will be arranged between the parent and the class teacher</a:t>
            </a:r>
          </a:p>
          <a:p>
            <a:pPr marL="571500" indent="-571500">
              <a:buFont typeface="Arial" panose="020B0604020202020204" pitchFamily="34" charset="0"/>
              <a:buChar char="•"/>
            </a:pPr>
            <a:endParaRPr lang="en-GB" sz="4000" dirty="0">
              <a:latin typeface="Lucida Calligraphy" panose="03010101010101010101" pitchFamily="66" charset="0"/>
            </a:endParaRPr>
          </a:p>
        </p:txBody>
      </p:sp>
      <p:pic>
        <p:nvPicPr>
          <p:cNvPr id="5" name="Picture 6" descr="Image result for sand tim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239" y="2564114"/>
            <a:ext cx="946132" cy="94613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10" descr="Image result for sad fac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7844" y="2625521"/>
            <a:ext cx="946132" cy="788443"/>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Green Smiley Face | Smiley face images, Smiley, Smiley face">
            <a:extLst>
              <a:ext uri="{FF2B5EF4-FFF2-40B4-BE49-F238E27FC236}">
                <a16:creationId xmlns:a16="http://schemas.microsoft.com/office/drawing/2014/main" id="{20AFCF3F-9A6C-417E-85C2-C93291731C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374" y="981206"/>
            <a:ext cx="759073" cy="758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50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a:solidFill>
                  <a:schemeClr val="accent6">
                    <a:lumMod val="75000"/>
                  </a:schemeClr>
                </a:solidFill>
                <a:latin typeface="Gill Sans"/>
                <a:cs typeface="Gill Sans"/>
              </a:rPr>
              <a:t>Year R Curriculum</a:t>
            </a:r>
          </a:p>
        </p:txBody>
      </p:sp>
      <p:sp>
        <p:nvSpPr>
          <p:cNvPr id="3" name="Content Placeholder 2"/>
          <p:cNvSpPr>
            <a:spLocks noGrp="1"/>
          </p:cNvSpPr>
          <p:nvPr>
            <p:ph idx="1"/>
          </p:nvPr>
        </p:nvSpPr>
        <p:spPr>
          <a:xfrm>
            <a:off x="1232034" y="1600200"/>
            <a:ext cx="7454766" cy="4525963"/>
          </a:xfrm>
        </p:spPr>
        <p:txBody>
          <a:bodyPr>
            <a:normAutofit/>
          </a:bodyPr>
          <a:lstStyle/>
          <a:p>
            <a:r>
              <a:rPr lang="en-GB" dirty="0" err="1">
                <a:latin typeface="Gill Sans"/>
                <a:ea typeface="Gill Sans"/>
                <a:cs typeface="Gill Sans"/>
              </a:rPr>
              <a:t>Aut</a:t>
            </a:r>
            <a:r>
              <a:rPr lang="en-GB" dirty="0">
                <a:latin typeface="Gill Sans"/>
                <a:ea typeface="Gill Sans"/>
                <a:cs typeface="Gill Sans"/>
              </a:rPr>
              <a:t> 1: All About Me</a:t>
            </a:r>
          </a:p>
          <a:p>
            <a:r>
              <a:rPr lang="en-GB" dirty="0" err="1">
                <a:latin typeface="Gill Sans"/>
                <a:ea typeface="Gill Sans"/>
                <a:cs typeface="Gill Sans"/>
              </a:rPr>
              <a:t>Aut</a:t>
            </a:r>
            <a:r>
              <a:rPr lang="en-GB" dirty="0">
                <a:latin typeface="Gill Sans"/>
                <a:ea typeface="Gill Sans"/>
                <a:cs typeface="Gill Sans"/>
              </a:rPr>
              <a:t> 2: Light and Dark</a:t>
            </a:r>
          </a:p>
          <a:p>
            <a:r>
              <a:rPr lang="en-GB" dirty="0" err="1">
                <a:latin typeface="Gill Sans"/>
                <a:ea typeface="Gill Sans"/>
                <a:cs typeface="Gill Sans"/>
              </a:rPr>
              <a:t>Spr</a:t>
            </a:r>
            <a:r>
              <a:rPr lang="en-GB" dirty="0">
                <a:latin typeface="Gill Sans"/>
                <a:ea typeface="Gill Sans"/>
                <a:cs typeface="Gill Sans"/>
              </a:rPr>
              <a:t> 1: Traditional Tales</a:t>
            </a:r>
          </a:p>
          <a:p>
            <a:r>
              <a:rPr lang="en-GB" dirty="0" err="1">
                <a:latin typeface="Gill Sans"/>
                <a:ea typeface="Gill Sans"/>
                <a:cs typeface="Gill Sans"/>
              </a:rPr>
              <a:t>Spr</a:t>
            </a:r>
            <a:r>
              <a:rPr lang="en-GB" dirty="0">
                <a:latin typeface="Gill Sans"/>
                <a:ea typeface="Gill Sans"/>
                <a:cs typeface="Gill Sans"/>
              </a:rPr>
              <a:t> 2: Plants and Growth</a:t>
            </a:r>
          </a:p>
          <a:p>
            <a:r>
              <a:rPr lang="en-GB" dirty="0">
                <a:latin typeface="Gill Sans"/>
                <a:ea typeface="Gill Sans"/>
                <a:cs typeface="Gill Sans"/>
              </a:rPr>
              <a:t>Sum 1: At the Zoo</a:t>
            </a:r>
          </a:p>
          <a:p>
            <a:r>
              <a:rPr lang="en-GB" dirty="0">
                <a:latin typeface="Gill Sans"/>
                <a:ea typeface="Gill Sans"/>
                <a:cs typeface="Gill Sans"/>
              </a:rPr>
              <a:t>Sum 2: Journeys and Transport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solidFill>
                  <a:srgbClr val="660066"/>
                </a:solidFill>
                <a:latin typeface="Gill Sans"/>
                <a:ea typeface="Gill Sans"/>
                <a:cs typeface="Gill Sans"/>
              </a:rPr>
              <a:t>4 key principles</a:t>
            </a:r>
          </a:p>
        </p:txBody>
      </p:sp>
      <p:sp>
        <p:nvSpPr>
          <p:cNvPr id="21506" name="Content Placeholder 2"/>
          <p:cNvSpPr>
            <a:spLocks noGrp="1"/>
          </p:cNvSpPr>
          <p:nvPr>
            <p:ph idx="1"/>
          </p:nvPr>
        </p:nvSpPr>
        <p:spPr/>
        <p:txBody>
          <a:bodyPr/>
          <a:lstStyle/>
          <a:p>
            <a:pPr>
              <a:buAutoNum type="arabicPeriod"/>
            </a:pPr>
            <a:r>
              <a:rPr lang="en-GB" sz="1500" b="1" dirty="0"/>
              <a:t>A unique child- </a:t>
            </a:r>
            <a:r>
              <a:rPr lang="en-GB" sz="1500" dirty="0"/>
              <a:t>Every child is a unique child, who is constantly learning and can be resilient, capable, confident and self assured.</a:t>
            </a:r>
          </a:p>
          <a:p>
            <a:pPr marL="0" indent="0">
              <a:buNone/>
            </a:pPr>
            <a:r>
              <a:rPr lang="en-GB" sz="1500" b="1" dirty="0"/>
              <a:t>2.  Positive relationships- </a:t>
            </a:r>
            <a:r>
              <a:rPr lang="en-GB" sz="1500" dirty="0"/>
              <a:t>Children learn to be strong and independent through positive relationships.</a:t>
            </a:r>
          </a:p>
          <a:p>
            <a:pPr marL="0" indent="0">
              <a:buNone/>
            </a:pPr>
            <a:r>
              <a:rPr lang="en-GB" sz="1500" b="1" dirty="0"/>
              <a:t>3</a:t>
            </a:r>
            <a:r>
              <a:rPr lang="en-GB" sz="1500" dirty="0"/>
              <a:t>.  </a:t>
            </a:r>
            <a:r>
              <a:rPr lang="en-GB" sz="1500" b="1" dirty="0"/>
              <a:t>Enabling environments </a:t>
            </a:r>
            <a:r>
              <a:rPr lang="en-GB" sz="1500" dirty="0"/>
              <a:t>- Children learn well in enabling environments, in which their experiences respond to their individual needs and there is a strong partnership between practitioners and parents/carers.</a:t>
            </a:r>
          </a:p>
          <a:p>
            <a:pPr>
              <a:buAutoNum type="arabicPeriod" startAt="4"/>
            </a:pPr>
            <a:r>
              <a:rPr lang="en-GB" sz="1500" b="1" dirty="0"/>
              <a:t>Learning and development </a:t>
            </a:r>
            <a:r>
              <a:rPr lang="en-GB" sz="1500" dirty="0"/>
              <a:t>- Children learn and develop in different ways and at different rates. The framework covers the education and care of all children in early years settings, including children with special educational needs and disabilities.</a:t>
            </a:r>
          </a:p>
          <a:p>
            <a:pPr>
              <a:buAutoNum type="arabicPeriod" startAt="4"/>
            </a:pPr>
            <a:endParaRPr lang="en-GB" sz="1500" dirty="0"/>
          </a:p>
          <a:p>
            <a:pPr marL="0" indent="0">
              <a:buNone/>
            </a:pPr>
            <a:r>
              <a:rPr lang="en-GB" sz="1500" dirty="0"/>
              <a:t>Within this theme are seven areas of learning and these must shape the educational programme in early years settings. All areas are interconnected but there are three areas that are particularly crucial for igniting children’s curiosity and enthusiasm for learning, for building children’s capacity for learning and to help them form relationships and thrive.</a:t>
            </a:r>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0288" y="5972209"/>
            <a:ext cx="8665698" cy="646331"/>
          </a:xfrm>
          <a:prstGeom prst="rect">
            <a:avLst/>
          </a:prstGeom>
          <a:noFill/>
        </p:spPr>
        <p:txBody>
          <a:bodyPr wrap="square" rtlCol="0">
            <a:spAutoFit/>
          </a:bodyPr>
          <a:lstStyle/>
          <a:p>
            <a:r>
              <a:rPr lang="en-GB" dirty="0"/>
              <a:t>https://www.gov.uk/government/publications/early-years-foundation-stage-framework--2</a:t>
            </a:r>
          </a:p>
        </p:txBody>
      </p:sp>
      <p:sp>
        <p:nvSpPr>
          <p:cNvPr id="5" name="TextBox 4"/>
          <p:cNvSpPr txBox="1"/>
          <p:nvPr/>
        </p:nvSpPr>
        <p:spPr>
          <a:xfrm>
            <a:off x="5190559" y="1119009"/>
            <a:ext cx="3655057" cy="2800767"/>
          </a:xfrm>
          <a:prstGeom prst="rect">
            <a:avLst/>
          </a:prstGeom>
          <a:noFill/>
        </p:spPr>
        <p:txBody>
          <a:bodyPr wrap="square" rtlCol="0">
            <a:spAutoFit/>
          </a:bodyPr>
          <a:lstStyle/>
          <a:p>
            <a:pPr algn="ctr"/>
            <a:r>
              <a:rPr lang="en-GB" sz="4400" dirty="0">
                <a:latin typeface="+mj-lt"/>
              </a:rPr>
              <a:t>The Early Years Foundation Stage Curriculum</a:t>
            </a:r>
          </a:p>
        </p:txBody>
      </p:sp>
      <p:pic>
        <p:nvPicPr>
          <p:cNvPr id="2050" name="Picture 2" descr="Silverline Private School » Early Years Curriculum">
            <a:extLst>
              <a:ext uri="{FF2B5EF4-FFF2-40B4-BE49-F238E27FC236}">
                <a16:creationId xmlns:a16="http://schemas.microsoft.com/office/drawing/2014/main" id="{C17F83F3-BA83-93B5-E416-EE930185D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1" y="86159"/>
            <a:ext cx="5148958" cy="565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56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B2F77E-97A6-4691-8703-D799A4DA28B1}"/>
              </a:ext>
            </a:extLst>
          </p:cNvPr>
          <p:cNvSpPr txBox="1">
            <a:spLocks/>
          </p:cNvSpPr>
          <p:nvPr/>
        </p:nvSpPr>
        <p:spPr bwMode="auto">
          <a:xfrm>
            <a:off x="457199" y="352393"/>
            <a:ext cx="80087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GB" dirty="0">
                <a:solidFill>
                  <a:srgbClr val="0070C0"/>
                </a:solidFill>
              </a:rPr>
              <a:t>School uniform</a:t>
            </a:r>
          </a:p>
        </p:txBody>
      </p:sp>
      <p:sp>
        <p:nvSpPr>
          <p:cNvPr id="5" name="Content Placeholder 2">
            <a:extLst>
              <a:ext uri="{FF2B5EF4-FFF2-40B4-BE49-F238E27FC236}">
                <a16:creationId xmlns:a16="http://schemas.microsoft.com/office/drawing/2014/main" id="{6C4A4746-8924-46A5-8C35-B183ED7DB99E}"/>
              </a:ext>
            </a:extLst>
          </p:cNvPr>
          <p:cNvSpPr txBox="1">
            <a:spLocks/>
          </p:cNvSpPr>
          <p:nvPr/>
        </p:nvSpPr>
        <p:spPr bwMode="auto">
          <a:xfrm>
            <a:off x="346786" y="1370470"/>
            <a:ext cx="8229600" cy="52553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GB" sz="2500" dirty="0">
                <a:solidFill>
                  <a:srgbClr val="FF0000"/>
                </a:solidFill>
              </a:rPr>
              <a:t>White polo shirt</a:t>
            </a:r>
          </a:p>
          <a:p>
            <a:pPr marL="0" indent="0" algn="ctr">
              <a:buFont typeface="Arial" charset="0"/>
              <a:buNone/>
            </a:pPr>
            <a:r>
              <a:rPr lang="en-GB" sz="2500" dirty="0">
                <a:solidFill>
                  <a:srgbClr val="FF0000"/>
                </a:solidFill>
              </a:rPr>
              <a:t>Navy blue V neck jumper or cardigan</a:t>
            </a:r>
          </a:p>
          <a:p>
            <a:pPr marL="0" indent="0" algn="ctr">
              <a:buFont typeface="Arial" charset="0"/>
              <a:buNone/>
            </a:pPr>
            <a:r>
              <a:rPr lang="en-GB" sz="2500" dirty="0">
                <a:solidFill>
                  <a:srgbClr val="FF0000"/>
                </a:solidFill>
              </a:rPr>
              <a:t>Grey or black trousers, grey skirt or pinafore dress</a:t>
            </a:r>
          </a:p>
          <a:p>
            <a:pPr marL="0" indent="0" algn="ctr">
              <a:buFont typeface="Arial" charset="0"/>
              <a:buNone/>
            </a:pPr>
            <a:r>
              <a:rPr lang="en-GB" sz="2500" dirty="0">
                <a:solidFill>
                  <a:srgbClr val="FF0000"/>
                </a:solidFill>
              </a:rPr>
              <a:t>White socks, grey or navy </a:t>
            </a:r>
            <a:r>
              <a:rPr lang="en-GB" sz="2500" dirty="0" err="1">
                <a:solidFill>
                  <a:srgbClr val="FF0000"/>
                </a:solidFill>
              </a:rPr>
              <a:t>tighst</a:t>
            </a:r>
            <a:r>
              <a:rPr lang="en-GB" sz="2500" dirty="0">
                <a:solidFill>
                  <a:srgbClr val="FF0000"/>
                </a:solidFill>
              </a:rPr>
              <a:t> for girls, grey socks for boys</a:t>
            </a:r>
          </a:p>
          <a:p>
            <a:pPr marL="0" indent="0" algn="ctr">
              <a:buFont typeface="Arial" charset="0"/>
              <a:buNone/>
            </a:pPr>
            <a:r>
              <a:rPr lang="en-GB" sz="2500" dirty="0">
                <a:solidFill>
                  <a:srgbClr val="FF0000"/>
                </a:solidFill>
              </a:rPr>
              <a:t>All black shoes/trainers (no logos)</a:t>
            </a:r>
          </a:p>
          <a:p>
            <a:pPr marL="0" indent="0" algn="ctr">
              <a:buFont typeface="Arial" charset="0"/>
              <a:buNone/>
            </a:pPr>
            <a:r>
              <a:rPr lang="en-GB" sz="2500" dirty="0">
                <a:solidFill>
                  <a:srgbClr val="FF0000"/>
                </a:solidFill>
              </a:rPr>
              <a:t>School bookbag or backpack</a:t>
            </a:r>
          </a:p>
          <a:p>
            <a:pPr marL="0" indent="0" algn="ctr">
              <a:buFont typeface="Arial" charset="0"/>
              <a:buNone/>
            </a:pPr>
            <a:r>
              <a:rPr lang="en-GB" sz="2500" b="1" u="sng" dirty="0"/>
              <a:t>PLEASE LABEL ALL ITEMS OF CLOTHING</a:t>
            </a:r>
          </a:p>
          <a:p>
            <a:pPr marL="0" indent="0" algn="ctr">
              <a:buFont typeface="Arial" charset="0"/>
              <a:buNone/>
            </a:pPr>
            <a:r>
              <a:rPr lang="en-GB" sz="2500" dirty="0"/>
              <a:t>The only jewellery that children are allowed to wear to school are stud earrings if they have pierced ears. Necklaces and bracelets are </a:t>
            </a:r>
            <a:r>
              <a:rPr lang="en-GB" sz="2500" u="sng" dirty="0"/>
              <a:t>not </a:t>
            </a:r>
            <a:r>
              <a:rPr lang="en-GB" sz="2500" dirty="0"/>
              <a:t>allowed.  </a:t>
            </a:r>
          </a:p>
          <a:p>
            <a:pPr marL="0" indent="0" algn="ctr">
              <a:buFont typeface="Arial" charset="0"/>
              <a:buNone/>
            </a:pPr>
            <a:endParaRPr lang="en-GB" sz="2500" dirty="0">
              <a:solidFill>
                <a:srgbClr val="FF0000"/>
              </a:solidFill>
            </a:endParaRPr>
          </a:p>
          <a:p>
            <a:pPr marL="0" indent="0" algn="ctr">
              <a:buFont typeface="Arial" charset="0"/>
              <a:buNone/>
            </a:pPr>
            <a:endParaRPr lang="en-GB" sz="2500" dirty="0">
              <a:solidFill>
                <a:srgbClr val="FF0000"/>
              </a:solidFill>
            </a:endParaRPr>
          </a:p>
          <a:p>
            <a:pPr marL="0" indent="0" algn="ctr">
              <a:buFont typeface="Arial" charset="0"/>
              <a:buNone/>
            </a:pPr>
            <a:endParaRPr lang="en-US" dirty="0">
              <a:solidFill>
                <a:srgbClr val="FF0000"/>
              </a:solidFill>
            </a:endParaRPr>
          </a:p>
          <a:p>
            <a:pPr marL="0" indent="0" algn="ctr">
              <a:buFont typeface="Arial" charset="0"/>
              <a:buNone/>
            </a:pPr>
            <a:endParaRPr lang="en-US" dirty="0"/>
          </a:p>
        </p:txBody>
      </p:sp>
      <p:pic>
        <p:nvPicPr>
          <p:cNvPr id="3074" name="Picture 2" descr="no jewelry prohibited sign, no necklace forbidden modern round sticker,  vector illustration. Stock Vector | Adobe Stock">
            <a:extLst>
              <a:ext uri="{FF2B5EF4-FFF2-40B4-BE49-F238E27FC236}">
                <a16:creationId xmlns:a16="http://schemas.microsoft.com/office/drawing/2014/main" id="{A99B4E5B-0438-AFB0-C07E-F15749E796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29" b="7543"/>
          <a:stretch>
            <a:fillRect/>
          </a:stretch>
        </p:blipFill>
        <p:spPr bwMode="auto">
          <a:xfrm>
            <a:off x="6883685" y="5487530"/>
            <a:ext cx="1150705" cy="12565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4k Yellow Gold Diamond Stud Earrings 2.5mm - Aria – Linjer">
            <a:extLst>
              <a:ext uri="{FF2B5EF4-FFF2-40B4-BE49-F238E27FC236}">
                <a16:creationId xmlns:a16="http://schemas.microsoft.com/office/drawing/2014/main" id="{F8ED2A11-5588-6F28-F3A5-C92F5D4B8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194" y="5653218"/>
            <a:ext cx="925139" cy="92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92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rPr>
              <a:t>Physical Education</a:t>
            </a:r>
          </a:p>
        </p:txBody>
      </p:sp>
      <p:sp>
        <p:nvSpPr>
          <p:cNvPr id="3" name="Content Placeholder 2"/>
          <p:cNvSpPr>
            <a:spLocks noGrp="1"/>
          </p:cNvSpPr>
          <p:nvPr>
            <p:ph idx="1"/>
          </p:nvPr>
        </p:nvSpPr>
        <p:spPr>
          <a:xfrm>
            <a:off x="457200" y="1222408"/>
            <a:ext cx="8229600" cy="5255394"/>
          </a:xfrm>
        </p:spPr>
        <p:txBody>
          <a:bodyPr/>
          <a:lstStyle/>
          <a:p>
            <a:pPr marL="0" indent="0" algn="ctr">
              <a:buNone/>
            </a:pPr>
            <a:r>
              <a:rPr lang="en-US" sz="2500" dirty="0"/>
              <a:t>PE lessons will start on the week beginning 10</a:t>
            </a:r>
            <a:r>
              <a:rPr lang="en-US" sz="2500" baseline="30000" dirty="0"/>
              <a:t>th</a:t>
            </a:r>
            <a:r>
              <a:rPr lang="en-US" sz="2500" dirty="0"/>
              <a:t> October and will be on Tuesday afternoons. The children should keep their PE kit at school so that they can change into it after lunch on Tuesday – this helps the children develop their self-care skills.</a:t>
            </a:r>
            <a:endParaRPr lang="en-US" dirty="0"/>
          </a:p>
          <a:p>
            <a:pPr marL="0" indent="0" algn="ctr">
              <a:buNone/>
            </a:pPr>
            <a:r>
              <a:rPr lang="en-US" sz="2500" u="sng" dirty="0">
                <a:solidFill>
                  <a:srgbClr val="FF0000"/>
                </a:solidFill>
              </a:rPr>
              <a:t>PE kit:</a:t>
            </a:r>
          </a:p>
          <a:p>
            <a:pPr marL="0" indent="0" algn="ctr">
              <a:buNone/>
            </a:pPr>
            <a:r>
              <a:rPr lang="en-GB" sz="2500" dirty="0">
                <a:solidFill>
                  <a:srgbClr val="FF0000"/>
                </a:solidFill>
              </a:rPr>
              <a:t>Navy blue tracksuit bottoms (no stripes) or shorts (for summer term)</a:t>
            </a:r>
          </a:p>
          <a:p>
            <a:pPr marL="0" indent="0" algn="ctr">
              <a:buNone/>
            </a:pPr>
            <a:r>
              <a:rPr lang="en-GB" sz="2500" dirty="0">
                <a:solidFill>
                  <a:srgbClr val="FF0000"/>
                </a:solidFill>
              </a:rPr>
              <a:t>White polo shirt</a:t>
            </a:r>
          </a:p>
          <a:p>
            <a:pPr marL="0" indent="0" algn="ctr">
              <a:buNone/>
            </a:pPr>
            <a:r>
              <a:rPr lang="en-GB" sz="2500" dirty="0">
                <a:solidFill>
                  <a:srgbClr val="FF0000"/>
                </a:solidFill>
              </a:rPr>
              <a:t>Navy blue round neck jumper</a:t>
            </a:r>
          </a:p>
          <a:p>
            <a:pPr marL="0" indent="0" algn="ctr">
              <a:buNone/>
            </a:pPr>
            <a:r>
              <a:rPr lang="en-GB" sz="2500" dirty="0">
                <a:solidFill>
                  <a:srgbClr val="FF0000"/>
                </a:solidFill>
              </a:rPr>
              <a:t>White or grey socks</a:t>
            </a:r>
          </a:p>
          <a:p>
            <a:pPr marL="0" indent="0" algn="ctr">
              <a:buNone/>
            </a:pPr>
            <a:r>
              <a:rPr lang="en-GB" sz="2500" dirty="0">
                <a:solidFill>
                  <a:srgbClr val="FF0000"/>
                </a:solidFill>
              </a:rPr>
              <a:t>All black trainers</a:t>
            </a:r>
          </a:p>
          <a:p>
            <a:pPr marL="0" indent="0" algn="ctr">
              <a:buNone/>
            </a:pPr>
            <a:endParaRPr lang="en-GB" sz="2500" dirty="0">
              <a:solidFill>
                <a:srgbClr val="FF0000"/>
              </a:solidFill>
            </a:endParaRPr>
          </a:p>
          <a:p>
            <a:pPr marL="0" indent="0" algn="ctr">
              <a:buNone/>
            </a:pPr>
            <a:endParaRPr lang="en-GB" sz="2500" dirty="0">
              <a:solidFill>
                <a:srgbClr val="FF0000"/>
              </a:solidFill>
            </a:endParaRPr>
          </a:p>
          <a:p>
            <a:pPr marL="0" indent="0" algn="ctr">
              <a:buNone/>
            </a:pPr>
            <a:endParaRPr lang="en-US" dirty="0">
              <a:solidFill>
                <a:srgbClr val="FF0000"/>
              </a:solidFill>
            </a:endParaRPr>
          </a:p>
          <a:p>
            <a:pPr marL="0" indent="0" algn="ctr">
              <a:buNone/>
            </a:pPr>
            <a:endParaRPr lang="en-US" dirty="0"/>
          </a:p>
        </p:txBody>
      </p:sp>
    </p:spTree>
    <p:extLst>
      <p:ext uri="{BB962C8B-B14F-4D97-AF65-F5344CB8AC3E}">
        <p14:creationId xmlns:p14="http://schemas.microsoft.com/office/powerpoint/2010/main" val="113122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8147" y="555500"/>
            <a:ext cx="7931217" cy="3262432"/>
          </a:xfrm>
          <a:prstGeom prst="rect">
            <a:avLst/>
          </a:prstGeom>
        </p:spPr>
        <p:txBody>
          <a:bodyPr wrap="square">
            <a:spAutoFit/>
          </a:bodyPr>
          <a:lstStyle/>
          <a:p>
            <a:pPr algn="ctr"/>
            <a:r>
              <a:rPr lang="en-GB" sz="4000" u="sng" dirty="0">
                <a:latin typeface="+mj-lt"/>
              </a:rPr>
              <a:t>Phonics, reading and writing</a:t>
            </a:r>
          </a:p>
          <a:p>
            <a:pPr algn="ctr"/>
            <a:endParaRPr lang="en-GB" sz="4000" dirty="0">
              <a:latin typeface="+mj-lt"/>
            </a:endParaRPr>
          </a:p>
          <a:p>
            <a:r>
              <a:rPr lang="en-GB" dirty="0">
                <a:latin typeface="+mj-lt"/>
              </a:rPr>
              <a:t>At St. Augustine’s we use the ‘Letters and Sounds – Little </a:t>
            </a:r>
            <a:r>
              <a:rPr lang="en-GB" dirty="0" err="1">
                <a:latin typeface="+mj-lt"/>
              </a:rPr>
              <a:t>Wandle</a:t>
            </a:r>
            <a:r>
              <a:rPr lang="en-GB" dirty="0">
                <a:latin typeface="+mj-lt"/>
              </a:rPr>
              <a:t>’ scheme of work to teach the children how to read and write. </a:t>
            </a:r>
          </a:p>
          <a:p>
            <a:endParaRPr lang="en-GB" dirty="0">
              <a:latin typeface="+mj-lt"/>
            </a:endParaRPr>
          </a:p>
          <a:p>
            <a:r>
              <a:rPr lang="en-GB" dirty="0">
                <a:latin typeface="+mj-lt"/>
              </a:rPr>
              <a:t>Initially, children will be taught how to write each letter separately, but further up the school, once they become more confident they will be taught to join these letters together when writing words and sentences (this is called cursive handwriting)</a:t>
            </a:r>
          </a:p>
        </p:txBody>
      </p:sp>
      <p:sp>
        <p:nvSpPr>
          <p:cNvPr id="5" name="Rectangle 4"/>
          <p:cNvSpPr/>
          <p:nvPr/>
        </p:nvSpPr>
        <p:spPr>
          <a:xfrm>
            <a:off x="5355279" y="4381744"/>
            <a:ext cx="2446421" cy="1246495"/>
          </a:xfrm>
          <a:prstGeom prst="rect">
            <a:avLst/>
          </a:prstGeom>
        </p:spPr>
        <p:txBody>
          <a:bodyPr wrap="square">
            <a:spAutoFit/>
          </a:bodyPr>
          <a:lstStyle/>
          <a:p>
            <a:pPr algn="ctr"/>
            <a:r>
              <a:rPr lang="en-GB" sz="2500" dirty="0">
                <a:latin typeface="Sassoon Primary Std" panose="020B0503020103030203" pitchFamily="34" charset="0"/>
                <a:cs typeface="Cavolini" panose="03000502040302020204" pitchFamily="66" charset="0"/>
              </a:rPr>
              <a:t>a b c d e f g h </a:t>
            </a:r>
            <a:r>
              <a:rPr lang="en-GB" sz="2500" dirty="0" err="1">
                <a:latin typeface="Sassoon Primary Std" panose="020B0503020103030203" pitchFamily="34" charset="0"/>
                <a:cs typeface="Cavolini" panose="03000502040302020204" pitchFamily="66" charset="0"/>
              </a:rPr>
              <a:t>i</a:t>
            </a:r>
            <a:r>
              <a:rPr lang="en-GB" sz="2500" dirty="0">
                <a:latin typeface="Sassoon Primary Std" panose="020B0503020103030203" pitchFamily="34" charset="0"/>
                <a:cs typeface="Cavolini" panose="03000502040302020204" pitchFamily="66" charset="0"/>
              </a:rPr>
              <a:t> j k l m n o p q r s t u v w x y z</a:t>
            </a:r>
          </a:p>
        </p:txBody>
      </p:sp>
      <p:sp>
        <p:nvSpPr>
          <p:cNvPr id="6" name="Rectangle 5"/>
          <p:cNvSpPr/>
          <p:nvPr/>
        </p:nvSpPr>
        <p:spPr>
          <a:xfrm>
            <a:off x="1091682" y="4381744"/>
            <a:ext cx="3001341" cy="1246495"/>
          </a:xfrm>
          <a:prstGeom prst="rect">
            <a:avLst/>
          </a:prstGeom>
        </p:spPr>
        <p:txBody>
          <a:bodyPr wrap="square">
            <a:spAutoFit/>
          </a:bodyPr>
          <a:lstStyle/>
          <a:p>
            <a:pPr algn="ctr"/>
            <a:r>
              <a:rPr lang="en-GB" sz="2500" dirty="0">
                <a:latin typeface="Sassoon Primary Std" panose="020B0503020103030203" pitchFamily="34" charset="0"/>
                <a:cs typeface="Cavolini" panose="03000502040302020204" pitchFamily="66" charset="0"/>
              </a:rPr>
              <a:t>A B C D E F G H I J K L M N O P Q R S T U V W X Y Z</a:t>
            </a:r>
          </a:p>
        </p:txBody>
      </p:sp>
    </p:spTree>
    <p:extLst>
      <p:ext uri="{BB962C8B-B14F-4D97-AF65-F5344CB8AC3E}">
        <p14:creationId xmlns:p14="http://schemas.microsoft.com/office/powerpoint/2010/main" val="2672729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74638"/>
            <a:ext cx="8229600" cy="813933"/>
          </a:xfrm>
        </p:spPr>
        <p:txBody>
          <a:bodyPr/>
          <a:lstStyle/>
          <a:p>
            <a:r>
              <a:rPr lang="en-US" dirty="0">
                <a:solidFill>
                  <a:srgbClr val="660066"/>
                </a:solidFill>
                <a:latin typeface="Gill Sans"/>
                <a:ea typeface="Gill Sans"/>
                <a:cs typeface="Gill Sans"/>
              </a:rPr>
              <a:t>Home-School Reading &amp; Homework</a:t>
            </a:r>
          </a:p>
        </p:txBody>
      </p:sp>
      <p:sp>
        <p:nvSpPr>
          <p:cNvPr id="26626" name="Content Placeholder 2"/>
          <p:cNvSpPr>
            <a:spLocks noGrp="1"/>
          </p:cNvSpPr>
          <p:nvPr>
            <p:ph idx="1"/>
          </p:nvPr>
        </p:nvSpPr>
        <p:spPr>
          <a:xfrm>
            <a:off x="457200" y="1088571"/>
            <a:ext cx="8229600" cy="4525963"/>
          </a:xfrm>
        </p:spPr>
        <p:txBody>
          <a:bodyPr/>
          <a:lstStyle/>
          <a:p>
            <a:pPr algn="ctr"/>
            <a:endParaRPr lang="en-GB" sz="1800" u="sng" dirty="0">
              <a:solidFill>
                <a:srgbClr val="00B050"/>
              </a:solidFill>
              <a:latin typeface="+mj-lt"/>
            </a:endParaRPr>
          </a:p>
          <a:p>
            <a:r>
              <a:rPr lang="en-GB" sz="1800" dirty="0">
                <a:latin typeface="+mj-lt"/>
              </a:rPr>
              <a:t>Parents are expected to spend at least 10 minutes EVERY DAY reading with their child and write  a comment in their reading record, using one box for each day.  </a:t>
            </a:r>
          </a:p>
          <a:p>
            <a:endParaRPr lang="en-GB" sz="1800" dirty="0">
              <a:latin typeface="+mj-lt"/>
            </a:endParaRPr>
          </a:p>
          <a:p>
            <a:r>
              <a:rPr lang="en-GB" sz="1800" dirty="0">
                <a:latin typeface="+mj-lt"/>
              </a:rPr>
              <a:t>Book bags need to come to school every day with your child’s reading record and school story/reading books.</a:t>
            </a:r>
          </a:p>
          <a:p>
            <a:endParaRPr lang="en-GB" sz="1800" dirty="0">
              <a:latin typeface="+mj-lt"/>
            </a:endParaRPr>
          </a:p>
          <a:p>
            <a:r>
              <a:rPr lang="en-GB" sz="1800" dirty="0">
                <a:latin typeface="+mj-lt"/>
              </a:rPr>
              <a:t>Children will only change their books once a week (every Friday)  </a:t>
            </a:r>
          </a:p>
          <a:p>
            <a:endParaRPr lang="en-GB" sz="1800" dirty="0">
              <a:latin typeface="+mj-lt"/>
            </a:endParaRPr>
          </a:p>
          <a:p>
            <a:r>
              <a:rPr lang="en-GB" sz="1800" dirty="0">
                <a:latin typeface="+mj-lt"/>
              </a:rPr>
              <a:t>After the half term, children will have homework every week on Friday.  Homework will need to be brought back into school on  the following Wednesday. </a:t>
            </a:r>
          </a:p>
          <a:p>
            <a:pPr marL="0" indent="0">
              <a:buNone/>
            </a:pPr>
            <a:endParaRPr lang="en-GB" sz="1800" dirty="0">
              <a:latin typeface="+mj-lt"/>
            </a:endParaRPr>
          </a:p>
          <a:p>
            <a:r>
              <a:rPr lang="en-GB" sz="1800" dirty="0">
                <a:latin typeface="+mj-lt"/>
                <a:ea typeface="Gill Sans"/>
                <a:cs typeface="Gill Sans"/>
              </a:rPr>
              <a:t>Home Learning Projects: at times there will be a longer piece of work involving research on an area associated with topic. </a:t>
            </a:r>
            <a:endParaRPr lang="en-GB" sz="1500" dirty="0">
              <a:latin typeface="+mj-lt"/>
            </a:endParaRPr>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122238"/>
            <a:ext cx="8229600" cy="1143000"/>
          </a:xfrm>
        </p:spPr>
        <p:txBody>
          <a:bodyPr/>
          <a:lstStyle/>
          <a:p>
            <a:r>
              <a:rPr lang="en-US" dirty="0">
                <a:solidFill>
                  <a:srgbClr val="008000"/>
                </a:solidFill>
                <a:latin typeface="Gill Sans"/>
                <a:ea typeface="Gill Sans"/>
                <a:cs typeface="Gill Sans"/>
              </a:rPr>
              <a:t>Equipment</a:t>
            </a:r>
          </a:p>
        </p:txBody>
      </p:sp>
      <p:sp>
        <p:nvSpPr>
          <p:cNvPr id="24578" name="Content Placeholder 2"/>
          <p:cNvSpPr>
            <a:spLocks noGrp="1"/>
          </p:cNvSpPr>
          <p:nvPr>
            <p:ph idx="1"/>
          </p:nvPr>
        </p:nvSpPr>
        <p:spPr>
          <a:xfrm>
            <a:off x="1285875" y="1021270"/>
            <a:ext cx="6914696" cy="4800600"/>
          </a:xfrm>
        </p:spPr>
        <p:txBody>
          <a:bodyPr/>
          <a:lstStyle/>
          <a:p>
            <a:r>
              <a:rPr lang="en-GB" sz="2800" dirty="0">
                <a:latin typeface="Gill Sans"/>
                <a:ea typeface="Gill Sans"/>
                <a:cs typeface="Gill Sans"/>
              </a:rPr>
              <a:t>Medical equipment (if required, tell teacher)</a:t>
            </a:r>
          </a:p>
          <a:p>
            <a:r>
              <a:rPr lang="en-GB" sz="2800" dirty="0">
                <a:latin typeface="Gill Sans"/>
                <a:ea typeface="Gill Sans"/>
                <a:cs typeface="Gill Sans"/>
              </a:rPr>
              <a:t>Book Bag</a:t>
            </a:r>
          </a:p>
          <a:p>
            <a:r>
              <a:rPr lang="en-GB" sz="2800" dirty="0">
                <a:latin typeface="Gill Sans"/>
                <a:ea typeface="Gill Sans"/>
                <a:cs typeface="Gill Sans"/>
              </a:rPr>
              <a:t>PE Kit (to be kept at school – please label all items of clothing)</a:t>
            </a:r>
          </a:p>
          <a:p>
            <a:r>
              <a:rPr lang="en-GB" sz="2800" dirty="0">
                <a:latin typeface="Gill Sans"/>
                <a:ea typeface="Gill Sans"/>
                <a:cs typeface="Gill Sans"/>
              </a:rPr>
              <a:t>Lunch boxes (healthy and nut free if your child is packed lunch)</a:t>
            </a:r>
          </a:p>
          <a:p>
            <a:r>
              <a:rPr lang="en-GB" sz="2800" dirty="0">
                <a:latin typeface="Gill Sans"/>
                <a:ea typeface="Gill Sans"/>
                <a:cs typeface="Gill Sans"/>
              </a:rPr>
              <a:t>A filled water bottle</a:t>
            </a:r>
          </a:p>
          <a:p>
            <a:r>
              <a:rPr lang="en-GB" sz="2800" dirty="0">
                <a:latin typeface="Gill Sans"/>
                <a:ea typeface="Gill Sans"/>
                <a:cs typeface="Gill Sans"/>
              </a:rPr>
              <a:t>Coat for wet play days (we suggest children bring a coat every day regardless)</a:t>
            </a:r>
          </a:p>
          <a:p>
            <a:r>
              <a:rPr lang="en-GB" sz="2800" dirty="0">
                <a:latin typeface="Gill Sans"/>
                <a:ea typeface="Gill Sans"/>
                <a:cs typeface="Gill Sans"/>
              </a:rPr>
              <a:t>Wellington Boots</a:t>
            </a:r>
          </a:p>
          <a:p>
            <a:endParaRPr lang="en-GB" dirty="0">
              <a:latin typeface="Gill Sans"/>
              <a:ea typeface="Gill Sans"/>
              <a:cs typeface="Gill Sans"/>
            </a:endParaRPr>
          </a:p>
          <a:p>
            <a:endParaRPr lang="en-GB" dirty="0">
              <a:latin typeface="Gill Sans"/>
              <a:ea typeface="Gill Sans"/>
              <a:cs typeface="Gill Sans"/>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solidFill>
                  <a:srgbClr val="3366FF"/>
                </a:solidFill>
                <a:latin typeface="Gill Sans"/>
                <a:ea typeface="Gill Sans"/>
                <a:cs typeface="Gill Sans"/>
              </a:rPr>
              <a:t>Communication</a:t>
            </a:r>
          </a:p>
        </p:txBody>
      </p:sp>
      <p:sp>
        <p:nvSpPr>
          <p:cNvPr id="23554" name="Content Placeholder 2"/>
          <p:cNvSpPr>
            <a:spLocks noGrp="1"/>
          </p:cNvSpPr>
          <p:nvPr>
            <p:ph idx="1"/>
          </p:nvPr>
        </p:nvSpPr>
        <p:spPr>
          <a:xfrm>
            <a:off x="856648" y="1600200"/>
            <a:ext cx="7830152" cy="3755571"/>
          </a:xfrm>
        </p:spPr>
        <p:txBody>
          <a:bodyPr/>
          <a:lstStyle/>
          <a:p>
            <a:r>
              <a:rPr lang="en-GB" dirty="0">
                <a:latin typeface="Gill Sans"/>
                <a:ea typeface="Gill Sans"/>
                <a:cs typeface="Gill Sans"/>
              </a:rPr>
              <a:t>Parent emails</a:t>
            </a:r>
          </a:p>
          <a:p>
            <a:r>
              <a:rPr lang="en-GB" dirty="0">
                <a:latin typeface="Gill Sans"/>
                <a:ea typeface="Gill Sans"/>
                <a:cs typeface="Gill Sans"/>
              </a:rPr>
              <a:t>Website </a:t>
            </a:r>
          </a:p>
          <a:p>
            <a:pPr marL="0" indent="0">
              <a:buNone/>
            </a:pPr>
            <a:r>
              <a:rPr lang="en-US" dirty="0">
                <a:hlinkClick r:id="rId2"/>
              </a:rPr>
              <a:t>https://www.staprimary.org/</a:t>
            </a:r>
            <a:endParaRPr lang="en-US" dirty="0"/>
          </a:p>
          <a:p>
            <a:r>
              <a:rPr lang="en-US" dirty="0">
                <a:latin typeface="Gill Sans"/>
                <a:ea typeface="Gill Sans"/>
                <a:cs typeface="Gill Sans"/>
              </a:rPr>
              <a:t>Half termly class newsletter</a:t>
            </a:r>
          </a:p>
          <a:p>
            <a:r>
              <a:rPr lang="en-US" dirty="0">
                <a:latin typeface="Gill Sans"/>
                <a:ea typeface="Gill Sans"/>
                <a:cs typeface="Gill Sans"/>
              </a:rPr>
              <a:t>Fortnightly headteacher newsletter</a:t>
            </a:r>
            <a:endParaRPr lang="en-GB" dirty="0">
              <a:latin typeface="Gill Sans"/>
              <a:ea typeface="Gill Sans"/>
              <a:cs typeface="Gill Sans"/>
            </a:endParaRPr>
          </a:p>
          <a:p>
            <a:r>
              <a:rPr lang="en-GB" dirty="0">
                <a:latin typeface="Gill Sans"/>
                <a:ea typeface="Gill Sans"/>
                <a:cs typeface="Gill Sans"/>
              </a:rPr>
              <a:t>Parent Teacher meetings (TBC)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74638"/>
            <a:ext cx="8229600" cy="807713"/>
          </a:xfrm>
        </p:spPr>
        <p:txBody>
          <a:bodyPr/>
          <a:lstStyle/>
          <a:p>
            <a:r>
              <a:rPr lang="en-US" dirty="0">
                <a:solidFill>
                  <a:srgbClr val="FF0000"/>
                </a:solidFill>
                <a:latin typeface="Gill Sans"/>
                <a:ea typeface="Gill Sans"/>
                <a:cs typeface="Gill Sans"/>
              </a:rPr>
              <a:t>The teaching team</a:t>
            </a:r>
          </a:p>
        </p:txBody>
      </p:sp>
      <p:sp>
        <p:nvSpPr>
          <p:cNvPr id="15362" name="Content Placeholder 2"/>
          <p:cNvSpPr>
            <a:spLocks noGrp="1"/>
          </p:cNvSpPr>
          <p:nvPr>
            <p:ph sz="half" idx="1"/>
          </p:nvPr>
        </p:nvSpPr>
        <p:spPr/>
        <p:txBody>
          <a:bodyPr/>
          <a:lstStyle/>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p:txBody>
      </p:sp>
      <p:sp>
        <p:nvSpPr>
          <p:cNvPr id="15363" name="Content Placeholder 7"/>
          <p:cNvSpPr>
            <a:spLocks noGrp="1"/>
          </p:cNvSpPr>
          <p:nvPr>
            <p:ph sz="half" idx="2"/>
          </p:nvPr>
        </p:nvSpPr>
        <p:spPr>
          <a:xfrm>
            <a:off x="457200" y="1082351"/>
            <a:ext cx="8388849" cy="5336378"/>
          </a:xfrm>
        </p:spPr>
        <p:txBody>
          <a:bodyPr/>
          <a:lstStyle/>
          <a:p>
            <a:pPr marL="0" indent="0">
              <a:buFont typeface="Arial" charset="0"/>
              <a:buNone/>
            </a:pPr>
            <a:r>
              <a:rPr lang="en-US" sz="2500" dirty="0"/>
              <a:t>Class teacher: </a:t>
            </a:r>
            <a:r>
              <a:rPr lang="en-US" sz="2500" dirty="0" err="1"/>
              <a:t>Mrs</a:t>
            </a:r>
            <a:r>
              <a:rPr lang="en-US" sz="2500" dirty="0"/>
              <a:t> Sorbello-Bali</a:t>
            </a:r>
          </a:p>
          <a:p>
            <a:pPr marL="0" indent="0">
              <a:buFont typeface="Arial" charset="0"/>
              <a:buNone/>
            </a:pPr>
            <a:r>
              <a:rPr lang="en-US" sz="1800" dirty="0"/>
              <a:t>I am the main class teacher. I am in class with the children all day Monday and Tuesday, and until 1pm on Wednesday, Thursday and Friday.</a:t>
            </a:r>
          </a:p>
          <a:p>
            <a:pPr marL="0" indent="0">
              <a:buFont typeface="Arial" charset="0"/>
              <a:buNone/>
            </a:pPr>
            <a:r>
              <a:rPr lang="en-US" sz="2500" dirty="0"/>
              <a:t>Additional teacher: </a:t>
            </a:r>
            <a:r>
              <a:rPr lang="en-US" sz="2500" dirty="0" err="1"/>
              <a:t>Ms</a:t>
            </a:r>
            <a:r>
              <a:rPr lang="en-US" sz="2500" dirty="0"/>
              <a:t> Sophie </a:t>
            </a:r>
            <a:r>
              <a:rPr lang="en-US" sz="2500" dirty="0" err="1"/>
              <a:t>Rouffiac</a:t>
            </a:r>
            <a:endParaRPr lang="en-US" sz="2500" dirty="0"/>
          </a:p>
          <a:p>
            <a:pPr marL="0" indent="0">
              <a:buNone/>
            </a:pPr>
            <a:r>
              <a:rPr lang="en-US" sz="1800" dirty="0" err="1"/>
              <a:t>Ms</a:t>
            </a:r>
            <a:r>
              <a:rPr lang="en-US" sz="1800" dirty="0"/>
              <a:t> Sophie will be with the children every afternoon from 1pm, except Wednesday. </a:t>
            </a:r>
          </a:p>
          <a:p>
            <a:pPr marL="0" indent="0">
              <a:buFont typeface="Arial" charset="0"/>
              <a:buNone/>
            </a:pPr>
            <a:r>
              <a:rPr lang="en-US" sz="2500" dirty="0"/>
              <a:t>Additional practitioners: Sharon George</a:t>
            </a:r>
          </a:p>
          <a:p>
            <a:pPr marL="0" indent="0">
              <a:buFont typeface="Arial" charset="0"/>
              <a:buNone/>
            </a:pPr>
            <a:r>
              <a:rPr lang="en-US" sz="1800" dirty="0"/>
              <a:t>Miss George is the Nursery practitioner; she is in class with the Reception children on a Wednesday afternoon from 1pm.</a:t>
            </a:r>
          </a:p>
          <a:p>
            <a:pPr marL="0" indent="0">
              <a:buFont typeface="Arial" charset="0"/>
              <a:buNone/>
            </a:pPr>
            <a:r>
              <a:rPr lang="en-US" sz="2500" dirty="0"/>
              <a:t>Classroom support: </a:t>
            </a:r>
            <a:r>
              <a:rPr lang="en-US" sz="2500" dirty="0" err="1"/>
              <a:t>Mrs</a:t>
            </a:r>
            <a:r>
              <a:rPr lang="en-US" sz="2500" dirty="0"/>
              <a:t> Uddin </a:t>
            </a:r>
          </a:p>
          <a:p>
            <a:pPr marL="0" indent="0">
              <a:buFont typeface="Arial" charset="0"/>
              <a:buNone/>
            </a:pPr>
            <a:r>
              <a:rPr lang="en-US" sz="1800" dirty="0" err="1"/>
              <a:t>Mrs</a:t>
            </a:r>
            <a:r>
              <a:rPr lang="en-US" sz="1800" dirty="0"/>
              <a:t> Uddin is in class with the children at all times. </a:t>
            </a:r>
          </a:p>
          <a:p>
            <a:pPr marL="0" indent="0">
              <a:buFont typeface="Arial" charset="0"/>
              <a:buNone/>
            </a:pPr>
            <a:r>
              <a:rPr lang="en-US" sz="2500" dirty="0"/>
              <a:t>Additional classroom support: Miss Oasis,          </a:t>
            </a:r>
            <a:r>
              <a:rPr lang="en-US" sz="2500" dirty="0" err="1"/>
              <a:t>Mr</a:t>
            </a:r>
            <a:r>
              <a:rPr lang="en-US" sz="2500" dirty="0"/>
              <a:t> Yusuf       and</a:t>
            </a:r>
            <a:endParaRPr lang="en-US" sz="1000" dirty="0"/>
          </a:p>
          <a:p>
            <a:pPr marL="0" indent="0">
              <a:buFont typeface="Arial" charset="0"/>
              <a:buNone/>
            </a:pPr>
            <a:r>
              <a:rPr lang="en-US" sz="2500" dirty="0" err="1"/>
              <a:t>Mr</a:t>
            </a:r>
            <a:r>
              <a:rPr lang="en-US" sz="2500" dirty="0"/>
              <a:t> Anis</a:t>
            </a:r>
            <a:endParaRPr lang="en-US" sz="1800" dirty="0"/>
          </a:p>
          <a:p>
            <a:pPr marL="0" indent="0">
              <a:buFont typeface="Arial" charset="0"/>
              <a:buNone/>
            </a:pPr>
            <a:r>
              <a:rPr lang="en-US" sz="1800" dirty="0"/>
              <a:t>Miss Oasis, </a:t>
            </a:r>
            <a:r>
              <a:rPr lang="en-US" sz="1800" dirty="0" err="1"/>
              <a:t>Mr</a:t>
            </a:r>
            <a:r>
              <a:rPr lang="en-US" sz="1800" dirty="0"/>
              <a:t> Yusuf and </a:t>
            </a:r>
            <a:r>
              <a:rPr lang="en-US" sz="1800" dirty="0" err="1"/>
              <a:t>Mr</a:t>
            </a:r>
            <a:r>
              <a:rPr lang="en-US" sz="1800" dirty="0"/>
              <a:t> Anis help support the whole class, as well as supporting certain children with special needs.</a:t>
            </a:r>
          </a:p>
          <a:p>
            <a:pPr marL="0" indent="0">
              <a:buFont typeface="Arial" charset="0"/>
              <a:buNone/>
            </a:pPr>
            <a:endParaRPr lang="en-US" sz="2000"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a:p>
            <a:pPr marL="0" indent="0">
              <a:buFont typeface="Arial" charset="0"/>
              <a:buNone/>
            </a:pPr>
            <a:endParaRPr lang="en-US" dirty="0"/>
          </a:p>
        </p:txBody>
      </p:sp>
      <p:pic>
        <p:nvPicPr>
          <p:cNvPr id="2" name="Picture 1" descr="A person taking a selfie&#10;&#10;AI-generated content may be incorrect.">
            <a:extLst>
              <a:ext uri="{FF2B5EF4-FFF2-40B4-BE49-F238E27FC236}">
                <a16:creationId xmlns:a16="http://schemas.microsoft.com/office/drawing/2014/main" id="{97CBB5A6-3F29-1F16-B68D-4DC61BA94522}"/>
              </a:ext>
            </a:extLst>
          </p:cNvPr>
          <p:cNvPicPr>
            <a:picLocks noChangeAspect="1"/>
          </p:cNvPicPr>
          <p:nvPr/>
        </p:nvPicPr>
        <p:blipFill>
          <a:blip r:embed="rId3"/>
          <a:srcRect l="18830" t="21190" r="32037" b="12267"/>
          <a:stretch>
            <a:fillRect/>
          </a:stretch>
        </p:blipFill>
        <p:spPr>
          <a:xfrm rot="5400000">
            <a:off x="4714144" y="1081040"/>
            <a:ext cx="589347" cy="448973"/>
          </a:xfrm>
          <a:prstGeom prst="rect">
            <a:avLst/>
          </a:prstGeom>
        </p:spPr>
      </p:pic>
      <p:pic>
        <p:nvPicPr>
          <p:cNvPr id="3" name="Picture 2" descr="A group of women sitting at a table&#10;&#10;AI-generated content may be incorrect.">
            <a:extLst>
              <a:ext uri="{FF2B5EF4-FFF2-40B4-BE49-F238E27FC236}">
                <a16:creationId xmlns:a16="http://schemas.microsoft.com/office/drawing/2014/main" id="{D6433EC2-E89A-064D-3D72-82572A642CE5}"/>
              </a:ext>
            </a:extLst>
          </p:cNvPr>
          <p:cNvPicPr>
            <a:picLocks noChangeAspect="1"/>
          </p:cNvPicPr>
          <p:nvPr/>
        </p:nvPicPr>
        <p:blipFill>
          <a:blip r:embed="rId4"/>
          <a:srcRect l="50642" t="35423" r="38328" b="46429"/>
          <a:stretch>
            <a:fillRect/>
          </a:stretch>
        </p:blipFill>
        <p:spPr>
          <a:xfrm>
            <a:off x="5738057" y="2881716"/>
            <a:ext cx="443559" cy="547284"/>
          </a:xfrm>
          <a:prstGeom prst="rect">
            <a:avLst/>
          </a:prstGeom>
        </p:spPr>
      </p:pic>
      <p:pic>
        <p:nvPicPr>
          <p:cNvPr id="5" name="Picture 4" descr="A group of women posing for a picture&#10;&#10;AI-generated content may be incorrect.">
            <a:extLst>
              <a:ext uri="{FF2B5EF4-FFF2-40B4-BE49-F238E27FC236}">
                <a16:creationId xmlns:a16="http://schemas.microsoft.com/office/drawing/2014/main" id="{7CD0AB73-2ABD-0691-3CA8-EAC7064C4136}"/>
              </a:ext>
            </a:extLst>
          </p:cNvPr>
          <p:cNvPicPr>
            <a:picLocks noChangeAspect="1"/>
          </p:cNvPicPr>
          <p:nvPr/>
        </p:nvPicPr>
        <p:blipFill>
          <a:blip r:embed="rId5"/>
          <a:srcRect l="20037" t="30375" r="64022" b="55356"/>
          <a:stretch>
            <a:fillRect/>
          </a:stretch>
        </p:blipFill>
        <p:spPr>
          <a:xfrm>
            <a:off x="4572000" y="3970384"/>
            <a:ext cx="457209" cy="545683"/>
          </a:xfrm>
          <a:prstGeom prst="rect">
            <a:avLst/>
          </a:prstGeom>
        </p:spPr>
      </p:pic>
      <p:pic>
        <p:nvPicPr>
          <p:cNvPr id="6" name="Picture 5">
            <a:extLst>
              <a:ext uri="{FF2B5EF4-FFF2-40B4-BE49-F238E27FC236}">
                <a16:creationId xmlns:a16="http://schemas.microsoft.com/office/drawing/2014/main" id="{9569301C-E416-4F6C-8CE0-AB63D4CF4B8D}"/>
              </a:ext>
            </a:extLst>
          </p:cNvPr>
          <p:cNvPicPr>
            <a:picLocks noChangeAspect="1"/>
          </p:cNvPicPr>
          <p:nvPr/>
        </p:nvPicPr>
        <p:blipFill>
          <a:blip r:embed="rId6"/>
          <a:stretch>
            <a:fillRect/>
          </a:stretch>
        </p:blipFill>
        <p:spPr>
          <a:xfrm>
            <a:off x="5659508" y="1979401"/>
            <a:ext cx="522108" cy="597814"/>
          </a:xfrm>
          <a:prstGeom prst="rect">
            <a:avLst/>
          </a:prstGeom>
        </p:spPr>
      </p:pic>
      <p:pic>
        <p:nvPicPr>
          <p:cNvPr id="8" name="Picture 7">
            <a:extLst>
              <a:ext uri="{FF2B5EF4-FFF2-40B4-BE49-F238E27FC236}">
                <a16:creationId xmlns:a16="http://schemas.microsoft.com/office/drawing/2014/main" id="{5C21E56B-FA8A-4F85-9D40-70D25E3AB1A5}"/>
              </a:ext>
            </a:extLst>
          </p:cNvPr>
          <p:cNvPicPr>
            <a:picLocks noChangeAspect="1"/>
          </p:cNvPicPr>
          <p:nvPr/>
        </p:nvPicPr>
        <p:blipFill>
          <a:blip r:embed="rId7"/>
          <a:stretch>
            <a:fillRect/>
          </a:stretch>
        </p:blipFill>
        <p:spPr>
          <a:xfrm>
            <a:off x="5959836" y="4704985"/>
            <a:ext cx="412863" cy="547284"/>
          </a:xfrm>
          <a:prstGeom prst="rect">
            <a:avLst/>
          </a:prstGeom>
        </p:spPr>
      </p:pic>
      <p:pic>
        <p:nvPicPr>
          <p:cNvPr id="10" name="Picture 9">
            <a:extLst>
              <a:ext uri="{FF2B5EF4-FFF2-40B4-BE49-F238E27FC236}">
                <a16:creationId xmlns:a16="http://schemas.microsoft.com/office/drawing/2014/main" id="{4FFD8901-C8BA-47F2-B222-0D65DB36E4B4}"/>
              </a:ext>
            </a:extLst>
          </p:cNvPr>
          <p:cNvPicPr>
            <a:picLocks noChangeAspect="1"/>
          </p:cNvPicPr>
          <p:nvPr/>
        </p:nvPicPr>
        <p:blipFill>
          <a:blip r:embed="rId8"/>
          <a:stretch>
            <a:fillRect/>
          </a:stretch>
        </p:blipFill>
        <p:spPr>
          <a:xfrm>
            <a:off x="1643866" y="5181343"/>
            <a:ext cx="485458" cy="59430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a:solidFill>
                  <a:srgbClr val="008000"/>
                </a:solidFill>
                <a:latin typeface="Gill Sans"/>
                <a:ea typeface="Gill Sans"/>
                <a:cs typeface="Gill Sans"/>
              </a:rPr>
              <a:t>Concerns and Meetings</a:t>
            </a:r>
          </a:p>
        </p:txBody>
      </p:sp>
      <p:sp>
        <p:nvSpPr>
          <p:cNvPr id="24578" name="Content Placeholder 2"/>
          <p:cNvSpPr>
            <a:spLocks noGrp="1"/>
          </p:cNvSpPr>
          <p:nvPr>
            <p:ph idx="1"/>
          </p:nvPr>
        </p:nvSpPr>
        <p:spPr>
          <a:xfrm>
            <a:off x="457200" y="1600200"/>
            <a:ext cx="8229600" cy="4686300"/>
          </a:xfrm>
        </p:spPr>
        <p:txBody>
          <a:bodyPr/>
          <a:lstStyle/>
          <a:p>
            <a:r>
              <a:rPr lang="en-GB" dirty="0">
                <a:latin typeface="Gill Sans"/>
                <a:ea typeface="Gill Sans"/>
                <a:cs typeface="Gill Sans"/>
              </a:rPr>
              <a:t>If you would like to discuss something with your teacher, please arrange an appointment with them or contact the office to make an appointment </a:t>
            </a:r>
          </a:p>
          <a:p>
            <a:r>
              <a:rPr lang="en-GB" dirty="0">
                <a:latin typeface="Gill Sans"/>
                <a:ea typeface="Gill Sans"/>
                <a:cs typeface="Gill Sans"/>
              </a:rPr>
              <a:t>If you have any concerns, please first go to the class teacher</a:t>
            </a:r>
          </a:p>
          <a:p>
            <a:r>
              <a:rPr lang="en-GB" dirty="0">
                <a:latin typeface="Gill Sans"/>
                <a:ea typeface="Gill Sans"/>
                <a:cs typeface="Gill Sans"/>
              </a:rPr>
              <a:t>If these concerns have not been addressed, please then request a meeting with a member of the Senior Leadership Team </a:t>
            </a:r>
          </a:p>
          <a:p>
            <a:endParaRPr lang="en-GB" dirty="0">
              <a:latin typeface="Gill Sans"/>
              <a:ea typeface="Gill Sans"/>
              <a:cs typeface="Gill Sans"/>
            </a:endParaRPr>
          </a:p>
          <a:p>
            <a:endParaRPr lang="en-GB" dirty="0">
              <a:latin typeface="Gill Sans"/>
              <a:ea typeface="Gill Sans"/>
              <a:cs typeface="Gill Sans"/>
            </a:endParaRPr>
          </a:p>
          <a:p>
            <a:endParaRPr lang="en-US" dirty="0"/>
          </a:p>
        </p:txBody>
      </p:sp>
    </p:spTree>
    <p:extLst>
      <p:ext uri="{BB962C8B-B14F-4D97-AF65-F5344CB8AC3E}">
        <p14:creationId xmlns:p14="http://schemas.microsoft.com/office/powerpoint/2010/main" val="1659575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solidFill>
                  <a:srgbClr val="FF0000"/>
                </a:solidFill>
                <a:latin typeface="Gill Sans"/>
                <a:ea typeface="Gill Sans"/>
                <a:cs typeface="Gill Sans"/>
              </a:rPr>
              <a:t>Support</a:t>
            </a:r>
          </a:p>
        </p:txBody>
      </p:sp>
      <p:sp>
        <p:nvSpPr>
          <p:cNvPr id="27650" name="Content Placeholder 2"/>
          <p:cNvSpPr>
            <a:spLocks noGrp="1"/>
          </p:cNvSpPr>
          <p:nvPr>
            <p:ph idx="1"/>
          </p:nvPr>
        </p:nvSpPr>
        <p:spPr>
          <a:xfrm>
            <a:off x="457200" y="1291772"/>
            <a:ext cx="8229600" cy="4834392"/>
          </a:xfrm>
        </p:spPr>
        <p:txBody>
          <a:bodyPr/>
          <a:lstStyle/>
          <a:p>
            <a:r>
              <a:rPr lang="en-GB" dirty="0">
                <a:latin typeface="Gill Sans"/>
                <a:ea typeface="Gill Sans"/>
                <a:cs typeface="Gill Sans"/>
              </a:rPr>
              <a:t>EYFS Phase Leader, Phonics and Safeguarding Lead: Mrs Sorbello-Bali</a:t>
            </a:r>
          </a:p>
          <a:p>
            <a:endParaRPr lang="en-GB" dirty="0">
              <a:latin typeface="Gill Sans"/>
              <a:ea typeface="Gill Sans"/>
              <a:cs typeface="Gill Sans"/>
            </a:endParaRPr>
          </a:p>
          <a:p>
            <a:r>
              <a:rPr lang="en-GB" dirty="0">
                <a:latin typeface="Gill Sans"/>
                <a:ea typeface="Gill Sans"/>
                <a:cs typeface="Gill Sans"/>
              </a:rPr>
              <a:t>Inclusion/SEND: Ms Toussaint</a:t>
            </a:r>
          </a:p>
          <a:p>
            <a:endParaRPr lang="en-GB" dirty="0">
              <a:latin typeface="Gill Sans"/>
              <a:ea typeface="Gill Sans"/>
              <a:cs typeface="Gill Sans"/>
            </a:endParaRPr>
          </a:p>
          <a:p>
            <a:r>
              <a:rPr lang="en-GB" dirty="0">
                <a:latin typeface="Gill Sans"/>
                <a:ea typeface="Gill Sans"/>
                <a:cs typeface="Gill Sans"/>
              </a:rPr>
              <a:t>Curriculum: Ms Voyle</a:t>
            </a:r>
          </a:p>
          <a:p>
            <a:endParaRPr lang="en-GB" dirty="0">
              <a:latin typeface="Gill Sans"/>
              <a:ea typeface="Gill Sans"/>
              <a:cs typeface="Gill Sans"/>
            </a:endParaRPr>
          </a:p>
          <a:p>
            <a:r>
              <a:rPr lang="en-GB" dirty="0">
                <a:latin typeface="Gill Sans"/>
                <a:ea typeface="Gill Sans"/>
                <a:cs typeface="Gill Sans"/>
              </a:rPr>
              <a:t>First Aid/Medical Needs: Miss George</a:t>
            </a:r>
          </a:p>
          <a:p>
            <a:endParaRPr lang="en-GB" dirty="0">
              <a:latin typeface="Gill Sans"/>
              <a:ea typeface="Gill Sans"/>
              <a:cs typeface="Gill Sans"/>
            </a:endParaRPr>
          </a:p>
          <a:p>
            <a:pPr marL="0" indent="0">
              <a:buNone/>
            </a:pPr>
            <a:endParaRPr lang="en-GB" dirty="0">
              <a:latin typeface="Gill Sans"/>
              <a:ea typeface="Gill Sans"/>
              <a:cs typeface="Gill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solidFill>
                  <a:srgbClr val="008000"/>
                </a:solidFill>
                <a:latin typeface="Gill Sans"/>
                <a:ea typeface="Gill Sans"/>
                <a:cs typeface="Gill Sans"/>
              </a:rPr>
              <a:t>Trips</a:t>
            </a:r>
          </a:p>
        </p:txBody>
      </p:sp>
      <p:sp>
        <p:nvSpPr>
          <p:cNvPr id="28674" name="Content Placeholder 2"/>
          <p:cNvSpPr>
            <a:spLocks noGrp="1"/>
          </p:cNvSpPr>
          <p:nvPr>
            <p:ph idx="1"/>
          </p:nvPr>
        </p:nvSpPr>
        <p:spPr>
          <a:xfrm>
            <a:off x="457200" y="1600201"/>
            <a:ext cx="8229600" cy="3270738"/>
          </a:xfrm>
        </p:spPr>
        <p:txBody>
          <a:bodyPr/>
          <a:lstStyle/>
          <a:p>
            <a:pPr marL="0" indent="0" algn="ctr">
              <a:buNone/>
            </a:pPr>
            <a:r>
              <a:rPr lang="en-GB" dirty="0">
                <a:latin typeface="Gill Sans"/>
                <a:ea typeface="Gill Sans"/>
                <a:cs typeface="Gill Sans"/>
              </a:rPr>
              <a:t>Every term the children will be going on a class trip to Forest School (based in Paddington Recreation Ground). Our first Forest School trip will take place on Thursday 17</a:t>
            </a:r>
            <a:r>
              <a:rPr lang="en-GB" baseline="30000" dirty="0">
                <a:latin typeface="Gill Sans"/>
                <a:ea typeface="Gill Sans"/>
                <a:cs typeface="Gill Sans"/>
              </a:rPr>
              <a:t>th</a:t>
            </a:r>
            <a:r>
              <a:rPr lang="en-GB" dirty="0">
                <a:latin typeface="Gill Sans"/>
                <a:ea typeface="Gill Sans"/>
                <a:cs typeface="Gill Sans"/>
              </a:rPr>
              <a:t> October (letter to follow in the upcoming days).</a:t>
            </a:r>
          </a:p>
          <a:p>
            <a:pPr marL="0" indent="0" algn="ctr">
              <a:buNone/>
            </a:pPr>
            <a:endParaRPr lang="en-GB" dirty="0">
              <a:latin typeface="Gill Sans"/>
              <a:ea typeface="Gill Sans"/>
              <a:cs typeface="Gill Sans"/>
            </a:endParaRPr>
          </a:p>
          <a:p>
            <a:pPr marL="0" indent="0" algn="ctr">
              <a:buNone/>
            </a:pPr>
            <a:r>
              <a:rPr lang="en-GB" dirty="0">
                <a:latin typeface="Gill Sans"/>
                <a:ea typeface="Gill Sans"/>
                <a:cs typeface="Gill Sans"/>
              </a:rPr>
              <a:t>More information will be given closer to the time about further class trips</a:t>
            </a:r>
          </a:p>
          <a:p>
            <a:pPr marL="0" indent="0">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2197" y="733245"/>
            <a:ext cx="7424779" cy="2616101"/>
          </a:xfrm>
          <a:prstGeom prst="rect">
            <a:avLst/>
          </a:prstGeom>
          <a:noFill/>
        </p:spPr>
        <p:txBody>
          <a:bodyPr wrap="square" rtlCol="0">
            <a:spAutoFit/>
          </a:bodyPr>
          <a:lstStyle/>
          <a:p>
            <a:pPr algn="ctr"/>
            <a:r>
              <a:rPr lang="en-GB" sz="4400" dirty="0">
                <a:solidFill>
                  <a:srgbClr val="00B050"/>
                </a:solidFill>
                <a:latin typeface="+mj-lt"/>
              </a:rPr>
              <a:t>Accidents</a:t>
            </a:r>
            <a:endParaRPr lang="en-GB" sz="3600" u="sng" dirty="0">
              <a:latin typeface="+mj-lt"/>
            </a:endParaRPr>
          </a:p>
          <a:p>
            <a:pPr algn="ctr"/>
            <a:endParaRPr lang="en-GB" sz="2000" dirty="0">
              <a:latin typeface="+mj-lt"/>
            </a:endParaRPr>
          </a:p>
          <a:p>
            <a:pPr algn="ctr"/>
            <a:r>
              <a:rPr lang="en-GB" sz="2000" dirty="0">
                <a:latin typeface="+mj-lt"/>
              </a:rPr>
              <a:t>Please tell us about any accidents your child has had outside of school, especially if they have left a mark. We will inform you at the end of the day if your child has had an accident and injured themselves. If the injury is on the head, the office will phone you to inform you of what has happened.</a:t>
            </a:r>
          </a:p>
        </p:txBody>
      </p:sp>
      <p:pic>
        <p:nvPicPr>
          <p:cNvPr id="5" name="Picture 4" descr="Image result for first ai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463" y="3735305"/>
            <a:ext cx="2522501" cy="25225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469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p:txBody>
          <a:bodyPr/>
          <a:lstStyle/>
          <a:p>
            <a:r>
              <a:rPr lang="en-US" dirty="0">
                <a:solidFill>
                  <a:srgbClr val="008000"/>
                </a:solidFill>
                <a:latin typeface="Gill Sans"/>
                <a:ea typeface="Gill Sans"/>
                <a:cs typeface="Gill Sans"/>
              </a:rPr>
              <a:t>The school day</a:t>
            </a:r>
          </a:p>
        </p:txBody>
      </p:sp>
      <p:graphicFrame>
        <p:nvGraphicFramePr>
          <p:cNvPr id="2" name="Table 2">
            <a:extLst>
              <a:ext uri="{FF2B5EF4-FFF2-40B4-BE49-F238E27FC236}">
                <a16:creationId xmlns:a16="http://schemas.microsoft.com/office/drawing/2014/main" id="{F5080A75-A2C5-4171-B51F-6FE1A102F8ED}"/>
              </a:ext>
            </a:extLst>
          </p:cNvPr>
          <p:cNvGraphicFramePr>
            <a:graphicFrameLocks noGrp="1"/>
          </p:cNvGraphicFramePr>
          <p:nvPr>
            <p:extLst>
              <p:ext uri="{D42A27DB-BD31-4B8C-83A1-F6EECF244321}">
                <p14:modId xmlns:p14="http://schemas.microsoft.com/office/powerpoint/2010/main" val="3076402077"/>
              </p:ext>
            </p:extLst>
          </p:nvPr>
        </p:nvGraphicFramePr>
        <p:xfrm>
          <a:off x="1523999" y="1396999"/>
          <a:ext cx="6371770" cy="4118431"/>
        </p:xfrm>
        <a:graphic>
          <a:graphicData uri="http://schemas.openxmlformats.org/drawingml/2006/table">
            <a:tbl>
              <a:tblPr firstRow="1" bandRow="1">
                <a:tableStyleId>{5C22544A-7EE6-4342-B048-85BDC9FD1C3A}</a:tableStyleId>
              </a:tblPr>
              <a:tblGrid>
                <a:gridCol w="3185885">
                  <a:extLst>
                    <a:ext uri="{9D8B030D-6E8A-4147-A177-3AD203B41FA5}">
                      <a16:colId xmlns:a16="http://schemas.microsoft.com/office/drawing/2014/main" val="3267872089"/>
                    </a:ext>
                  </a:extLst>
                </a:gridCol>
                <a:gridCol w="3185885">
                  <a:extLst>
                    <a:ext uri="{9D8B030D-6E8A-4147-A177-3AD203B41FA5}">
                      <a16:colId xmlns:a16="http://schemas.microsoft.com/office/drawing/2014/main" val="1277379372"/>
                    </a:ext>
                  </a:extLst>
                </a:gridCol>
              </a:tblGrid>
              <a:tr h="1082380">
                <a:tc>
                  <a:txBody>
                    <a:bodyPr/>
                    <a:lstStyle/>
                    <a:p>
                      <a:pPr algn="ctr"/>
                      <a:r>
                        <a:rPr lang="en-GB" sz="2500" dirty="0"/>
                        <a:t>8.45</a:t>
                      </a:r>
                    </a:p>
                  </a:txBody>
                  <a:tcPr/>
                </a:tc>
                <a:tc>
                  <a:txBody>
                    <a:bodyPr/>
                    <a:lstStyle/>
                    <a:p>
                      <a:pPr algn="ctr"/>
                      <a:r>
                        <a:rPr lang="en-GB" sz="2500" dirty="0"/>
                        <a:t>Reception children soft start</a:t>
                      </a:r>
                    </a:p>
                  </a:txBody>
                  <a:tcPr/>
                </a:tc>
                <a:extLst>
                  <a:ext uri="{0D108BD9-81ED-4DB2-BD59-A6C34878D82A}">
                    <a16:rowId xmlns:a16="http://schemas.microsoft.com/office/drawing/2014/main" val="523131334"/>
                  </a:ext>
                </a:extLst>
              </a:tr>
              <a:tr h="1082380">
                <a:tc>
                  <a:txBody>
                    <a:bodyPr/>
                    <a:lstStyle/>
                    <a:p>
                      <a:pPr algn="ctr"/>
                      <a:r>
                        <a:rPr lang="en-GB" sz="2500" dirty="0"/>
                        <a:t>9.00</a:t>
                      </a:r>
                    </a:p>
                  </a:txBody>
                  <a:tcPr/>
                </a:tc>
                <a:tc>
                  <a:txBody>
                    <a:bodyPr/>
                    <a:lstStyle/>
                    <a:p>
                      <a:pPr algn="ctr"/>
                      <a:r>
                        <a:rPr lang="en-GB" sz="2500" dirty="0"/>
                        <a:t>Start of school day for Reception</a:t>
                      </a:r>
                    </a:p>
                  </a:txBody>
                  <a:tcPr/>
                </a:tc>
                <a:extLst>
                  <a:ext uri="{0D108BD9-81ED-4DB2-BD59-A6C34878D82A}">
                    <a16:rowId xmlns:a16="http://schemas.microsoft.com/office/drawing/2014/main" val="230882243"/>
                  </a:ext>
                </a:extLst>
              </a:tr>
              <a:tr h="952604">
                <a:tc>
                  <a:txBody>
                    <a:bodyPr/>
                    <a:lstStyle/>
                    <a:p>
                      <a:pPr algn="ctr"/>
                      <a:r>
                        <a:rPr lang="en-GB" sz="2500" dirty="0"/>
                        <a:t>11.30</a:t>
                      </a:r>
                    </a:p>
                  </a:txBody>
                  <a:tcPr/>
                </a:tc>
                <a:tc>
                  <a:txBody>
                    <a:bodyPr/>
                    <a:lstStyle/>
                    <a:p>
                      <a:pPr algn="ctr"/>
                      <a:r>
                        <a:rPr lang="en-GB" sz="2500" dirty="0"/>
                        <a:t>Reception lunch time</a:t>
                      </a:r>
                    </a:p>
                  </a:txBody>
                  <a:tcPr/>
                </a:tc>
                <a:extLst>
                  <a:ext uri="{0D108BD9-81ED-4DB2-BD59-A6C34878D82A}">
                    <a16:rowId xmlns:a16="http://schemas.microsoft.com/office/drawing/2014/main" val="426203014"/>
                  </a:ext>
                </a:extLst>
              </a:tr>
              <a:tr h="1001067">
                <a:tc>
                  <a:txBody>
                    <a:bodyPr/>
                    <a:lstStyle/>
                    <a:p>
                      <a:pPr algn="ctr"/>
                      <a:r>
                        <a:rPr lang="en-GB" sz="2500" dirty="0"/>
                        <a:t>3.30</a:t>
                      </a:r>
                    </a:p>
                  </a:txBody>
                  <a:tcPr/>
                </a:tc>
                <a:tc>
                  <a:txBody>
                    <a:bodyPr/>
                    <a:lstStyle/>
                    <a:p>
                      <a:pPr algn="ctr"/>
                      <a:r>
                        <a:rPr lang="en-GB" sz="2500" dirty="0"/>
                        <a:t>Reception pick up time</a:t>
                      </a:r>
                    </a:p>
                  </a:txBody>
                  <a:tcPr/>
                </a:tc>
                <a:extLst>
                  <a:ext uri="{0D108BD9-81ED-4DB2-BD59-A6C34878D82A}">
                    <a16:rowId xmlns:a16="http://schemas.microsoft.com/office/drawing/2014/main" val="8086534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3376"/>
            <a:ext cx="9124749" cy="6247864"/>
          </a:xfrm>
          <a:prstGeom prst="rect">
            <a:avLst/>
          </a:prstGeom>
        </p:spPr>
        <p:txBody>
          <a:bodyPr wrap="square">
            <a:spAutoFit/>
          </a:bodyPr>
          <a:lstStyle/>
          <a:p>
            <a:pPr algn="ctr"/>
            <a:r>
              <a:rPr lang="en-GB" sz="2000" b="1" dirty="0">
                <a:solidFill>
                  <a:schemeClr val="tx2">
                    <a:lumMod val="60000"/>
                    <a:lumOff val="40000"/>
                  </a:schemeClr>
                </a:solidFill>
                <a:latin typeface="+mj-lt"/>
              </a:rPr>
              <a:t>What our day looks like</a:t>
            </a:r>
          </a:p>
          <a:p>
            <a:pPr algn="ctr"/>
            <a:endParaRPr lang="en-GB" sz="2000" b="1" dirty="0">
              <a:solidFill>
                <a:schemeClr val="tx2">
                  <a:lumMod val="60000"/>
                  <a:lumOff val="40000"/>
                </a:schemeClr>
              </a:solidFill>
              <a:latin typeface="+mj-lt"/>
            </a:endParaRPr>
          </a:p>
          <a:p>
            <a:pPr algn="ctr"/>
            <a:r>
              <a:rPr lang="en-GB" sz="1500" dirty="0">
                <a:latin typeface="+mj-lt"/>
              </a:rPr>
              <a:t>In Early Years all learning is cross-curricular so all areas of the curriculum are interlinked</a:t>
            </a:r>
          </a:p>
          <a:p>
            <a:pPr algn="ctr"/>
            <a:endParaRPr lang="en-GB" sz="1500" dirty="0">
              <a:solidFill>
                <a:srgbClr val="FF0000"/>
              </a:solidFill>
              <a:latin typeface="+mj-lt"/>
            </a:endParaRPr>
          </a:p>
          <a:p>
            <a:r>
              <a:rPr lang="en-GB" sz="1500" u="sng" dirty="0">
                <a:latin typeface="+mj-lt"/>
              </a:rPr>
              <a:t>8.45 – 9.30 </a:t>
            </a:r>
            <a:r>
              <a:rPr lang="en-GB" sz="1500" b="1" dirty="0">
                <a:latin typeface="+mj-lt"/>
              </a:rPr>
              <a:t>Soft start / child initiated activities</a:t>
            </a:r>
          </a:p>
          <a:p>
            <a:r>
              <a:rPr lang="en-GB" sz="1500" u="sng" dirty="0">
                <a:latin typeface="+mj-lt"/>
              </a:rPr>
              <a:t>9.30-9.50</a:t>
            </a:r>
            <a:r>
              <a:rPr lang="en-GB" sz="1500" dirty="0">
                <a:latin typeface="+mj-lt"/>
              </a:rPr>
              <a:t> – </a:t>
            </a:r>
            <a:r>
              <a:rPr lang="en-GB" sz="1500" b="1" dirty="0">
                <a:latin typeface="+mj-lt"/>
              </a:rPr>
              <a:t>Maths Meeting Board – </a:t>
            </a:r>
            <a:r>
              <a:rPr lang="en-GB" sz="1500" dirty="0">
                <a:latin typeface="+mj-lt"/>
              </a:rPr>
              <a:t>day of the week, date, month and year / weather.  Review numbers to 10 and mathematical concepts we have been learning.</a:t>
            </a:r>
          </a:p>
          <a:p>
            <a:r>
              <a:rPr lang="en-GB" sz="1500" b="1" dirty="0">
                <a:latin typeface="+mj-lt"/>
              </a:rPr>
              <a:t>Maths –</a:t>
            </a:r>
            <a:r>
              <a:rPr lang="en-GB" sz="1500" dirty="0">
                <a:latin typeface="+mj-lt"/>
              </a:rPr>
              <a:t>we use a program of study called White Rose, designed by mathematicians and teachers to ensure children have a sound knowledge of mathematical concepts and skills. This program of study is used all the way up to Year 6.</a:t>
            </a:r>
            <a:endParaRPr lang="en-GB" sz="1500" b="1" u="sng" dirty="0">
              <a:latin typeface="+mj-lt"/>
            </a:endParaRPr>
          </a:p>
          <a:p>
            <a:r>
              <a:rPr lang="en-GB" sz="1500" u="sng" dirty="0">
                <a:latin typeface="+mj-lt"/>
              </a:rPr>
              <a:t>9.50 –11.00 - </a:t>
            </a:r>
            <a:r>
              <a:rPr lang="en-GB" sz="1500" b="1" dirty="0">
                <a:latin typeface="+mj-lt"/>
              </a:rPr>
              <a:t>Free flow/adult initiated activities – </a:t>
            </a:r>
            <a:r>
              <a:rPr lang="en-GB" sz="1500" dirty="0">
                <a:latin typeface="+mj-lt"/>
              </a:rPr>
              <a:t>activities are set up in the classroom for children to choose. The activities relate to the learning objectives for the week, although children are also encouraged to initiate their own learning by selecting their own resources. An adult will also work with small groups of children on a focus activity for the week. </a:t>
            </a:r>
          </a:p>
          <a:p>
            <a:r>
              <a:rPr lang="en-GB" sz="1500" u="sng" dirty="0">
                <a:latin typeface="+mj-lt"/>
              </a:rPr>
              <a:t>11.00 – </a:t>
            </a:r>
            <a:r>
              <a:rPr lang="en-GB" sz="1500" b="1" dirty="0">
                <a:latin typeface="+mj-lt"/>
              </a:rPr>
              <a:t>Phonics - </a:t>
            </a:r>
            <a:r>
              <a:rPr lang="en-GB" sz="1500" dirty="0">
                <a:latin typeface="+mj-lt"/>
              </a:rPr>
              <a:t>learning the names and sounds of the letters of the alphabet (how to read and write the letters). We teach children how to blend these sounds to read words and simple sentences.</a:t>
            </a:r>
            <a:endParaRPr lang="en-GB" sz="1500" u="sng" dirty="0">
              <a:latin typeface="+mj-lt"/>
            </a:endParaRPr>
          </a:p>
          <a:p>
            <a:r>
              <a:rPr lang="en-GB" sz="1500" u="sng" dirty="0">
                <a:latin typeface="+mj-lt"/>
              </a:rPr>
              <a:t>11.30 </a:t>
            </a:r>
            <a:r>
              <a:rPr lang="en-GB" sz="1500" b="1" dirty="0">
                <a:latin typeface="+mj-lt"/>
              </a:rPr>
              <a:t>- Lunchtime</a:t>
            </a:r>
            <a:endParaRPr lang="en-GB" sz="1500" dirty="0">
              <a:latin typeface="+mj-lt"/>
            </a:endParaRPr>
          </a:p>
          <a:p>
            <a:r>
              <a:rPr lang="en-GB" sz="1500" u="sng" dirty="0">
                <a:latin typeface="+mj-lt"/>
              </a:rPr>
              <a:t>12.30 – 12.50 </a:t>
            </a:r>
            <a:r>
              <a:rPr lang="en-GB" sz="1500" b="1" dirty="0">
                <a:latin typeface="+mj-lt"/>
              </a:rPr>
              <a:t>– </a:t>
            </a:r>
            <a:r>
              <a:rPr lang="en-GB" sz="1500" dirty="0">
                <a:latin typeface="+mj-lt"/>
              </a:rPr>
              <a:t>Depending on the day of the week, there will be a whole class lesson covering either </a:t>
            </a:r>
            <a:r>
              <a:rPr lang="en-GB" sz="1500" b="1" dirty="0">
                <a:latin typeface="+mj-lt"/>
              </a:rPr>
              <a:t>Literacy, Religious Education, Understanding of the World, Expressive Arts and Design or Physical, Social and Emotional Development</a:t>
            </a:r>
            <a:endParaRPr lang="en-GB" sz="1500" u="sng" dirty="0">
              <a:latin typeface="+mj-lt"/>
            </a:endParaRPr>
          </a:p>
          <a:p>
            <a:r>
              <a:rPr lang="en-GB" sz="1500" u="sng" dirty="0">
                <a:latin typeface="+mj-lt"/>
              </a:rPr>
              <a:t>12.50 – 14.40 </a:t>
            </a:r>
            <a:r>
              <a:rPr lang="en-GB" sz="1500" b="1" dirty="0">
                <a:latin typeface="+mj-lt"/>
              </a:rPr>
              <a:t>– Free flow/adult initiated activities </a:t>
            </a:r>
            <a:r>
              <a:rPr lang="en-GB" sz="1500" dirty="0">
                <a:latin typeface="+mj-lt"/>
              </a:rPr>
              <a:t>(as in the morning)</a:t>
            </a:r>
          </a:p>
          <a:p>
            <a:r>
              <a:rPr lang="en-GB" sz="1500" u="sng" dirty="0">
                <a:latin typeface="+mj-lt"/>
              </a:rPr>
              <a:t>14.40-15.00 -</a:t>
            </a:r>
            <a:r>
              <a:rPr lang="en-GB" sz="1500" b="1" dirty="0">
                <a:latin typeface="+mj-lt"/>
              </a:rPr>
              <a:t>Tidy up time </a:t>
            </a:r>
            <a:r>
              <a:rPr lang="en-GB" sz="1500" dirty="0">
                <a:latin typeface="+mj-lt"/>
              </a:rPr>
              <a:t>– it is important that children understand that they have a responsibility to keep their classroom and outdoor area tidy – this links to one of our rules.</a:t>
            </a:r>
          </a:p>
          <a:p>
            <a:r>
              <a:rPr lang="en-GB" sz="1500" u="sng" dirty="0">
                <a:latin typeface="+mj-lt"/>
              </a:rPr>
              <a:t>15.00 – 15.30 - </a:t>
            </a:r>
            <a:r>
              <a:rPr lang="en-GB" sz="1500" b="1" dirty="0">
                <a:latin typeface="+mj-lt"/>
              </a:rPr>
              <a:t>Story &amp; Singing time</a:t>
            </a:r>
          </a:p>
          <a:p>
            <a:endParaRPr lang="en-GB" sz="1500" b="1" dirty="0">
              <a:latin typeface="+mj-lt"/>
            </a:endParaRPr>
          </a:p>
          <a:p>
            <a:pPr algn="ctr"/>
            <a:r>
              <a:rPr lang="en-GB" sz="1500" b="1" dirty="0">
                <a:latin typeface="+mj-lt"/>
              </a:rPr>
              <a:t>THE TIMETABLE WILL CHANGE THROUGHOUT THE YEAR – AS THE CHILDREN’S LISTENING, ATTENTION AND ACADEMIC SKILLS IMPROVE, THE CARPET TIMES WILL INCREASE AND THERE WILL BE MORE FOCUSSED WORK.</a:t>
            </a:r>
          </a:p>
        </p:txBody>
      </p:sp>
    </p:spTree>
    <p:extLst>
      <p:ext uri="{BB962C8B-B14F-4D97-AF65-F5344CB8AC3E}">
        <p14:creationId xmlns:p14="http://schemas.microsoft.com/office/powerpoint/2010/main" val="2141299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19373-27B9-43AC-B5E8-52F162FFF216}"/>
              </a:ext>
            </a:extLst>
          </p:cNvPr>
          <p:cNvSpPr>
            <a:spLocks noGrp="1"/>
          </p:cNvSpPr>
          <p:nvPr>
            <p:ph type="title"/>
          </p:nvPr>
        </p:nvSpPr>
        <p:spPr/>
        <p:txBody>
          <a:bodyPr/>
          <a:lstStyle/>
          <a:p>
            <a:r>
              <a:rPr lang="en-GB" dirty="0">
                <a:solidFill>
                  <a:schemeClr val="accent2">
                    <a:lumMod val="75000"/>
                  </a:schemeClr>
                </a:solidFill>
                <a:latin typeface="+mn-lt"/>
              </a:rPr>
              <a:t>Daily timetable</a:t>
            </a:r>
          </a:p>
        </p:txBody>
      </p:sp>
      <p:pic>
        <p:nvPicPr>
          <p:cNvPr id="4" name="Picture 3">
            <a:extLst>
              <a:ext uri="{FF2B5EF4-FFF2-40B4-BE49-F238E27FC236}">
                <a16:creationId xmlns:a16="http://schemas.microsoft.com/office/drawing/2014/main" id="{AC45AB81-3C79-4065-856D-FB6D50D389B2}"/>
              </a:ext>
            </a:extLst>
          </p:cNvPr>
          <p:cNvPicPr>
            <a:picLocks noChangeAspect="1"/>
          </p:cNvPicPr>
          <p:nvPr/>
        </p:nvPicPr>
        <p:blipFill>
          <a:blip r:embed="rId2"/>
          <a:stretch>
            <a:fillRect/>
          </a:stretch>
        </p:blipFill>
        <p:spPr>
          <a:xfrm>
            <a:off x="0" y="1417638"/>
            <a:ext cx="9144000" cy="5197376"/>
          </a:xfrm>
          <a:prstGeom prst="rect">
            <a:avLst/>
          </a:prstGeom>
        </p:spPr>
      </p:pic>
    </p:spTree>
    <p:extLst>
      <p:ext uri="{BB962C8B-B14F-4D97-AF65-F5344CB8AC3E}">
        <p14:creationId xmlns:p14="http://schemas.microsoft.com/office/powerpoint/2010/main" val="29014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r>
              <a:rPr lang="en-US" dirty="0">
                <a:solidFill>
                  <a:srgbClr val="00B0F0"/>
                </a:solidFill>
                <a:latin typeface="Gill Sans"/>
                <a:ea typeface="Gill Sans"/>
                <a:cs typeface="Gill Sans"/>
              </a:rPr>
              <a:t>School Values</a:t>
            </a:r>
          </a:p>
        </p:txBody>
      </p:sp>
      <p:sp>
        <p:nvSpPr>
          <p:cNvPr id="2" name="Rectangle 1">
            <a:extLst>
              <a:ext uri="{FF2B5EF4-FFF2-40B4-BE49-F238E27FC236}">
                <a16:creationId xmlns:a16="http://schemas.microsoft.com/office/drawing/2014/main" id="{16803F20-5FC4-46B7-8751-8363E9A4920B}"/>
              </a:ext>
            </a:extLst>
          </p:cNvPr>
          <p:cNvSpPr/>
          <p:nvPr/>
        </p:nvSpPr>
        <p:spPr>
          <a:xfrm>
            <a:off x="880533" y="1156010"/>
            <a:ext cx="7439378" cy="5533502"/>
          </a:xfrm>
          <a:prstGeom prst="rect">
            <a:avLst/>
          </a:prstGeom>
        </p:spPr>
        <p:txBody>
          <a:bodyPr wrap="square">
            <a:spAutoFit/>
          </a:bodyPr>
          <a:lstStyle/>
          <a:p>
            <a:pPr algn="ctr">
              <a:lnSpc>
                <a:spcPct val="150000"/>
              </a:lnSpc>
              <a:spcAft>
                <a:spcPts val="0"/>
              </a:spcAft>
            </a:pPr>
            <a:r>
              <a:rPr lang="en-GB"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Friendship</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GB"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Respect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GB"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Wisdom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GB"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Inclusion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GB"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Honesty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GB"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Courage </a:t>
            </a:r>
          </a:p>
          <a:p>
            <a:pPr algn="ctr">
              <a:lnSpc>
                <a:spcPct val="150000"/>
              </a:lnSpc>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2400" b="1" i="1" dirty="0">
                <a:solidFill>
                  <a:srgbClr val="0066FF"/>
                </a:solidFill>
                <a:latin typeface="Calibri" panose="020F0502020204030204" pitchFamily="34" charset="0"/>
                <a:ea typeface="Calibri" panose="020F0502020204030204" pitchFamily="34" charset="0"/>
                <a:cs typeface="Times New Roman" panose="02020603050405020304" pitchFamily="18" charset="0"/>
              </a:rPr>
              <a:t>“To be the best that </a:t>
            </a:r>
          </a:p>
          <a:p>
            <a:pPr algn="ctr">
              <a:lnSpc>
                <a:spcPct val="107000"/>
              </a:lnSpc>
              <a:spcAft>
                <a:spcPts val="0"/>
              </a:spcAft>
            </a:pPr>
            <a:r>
              <a:rPr lang="en-GB" sz="2400" b="1" i="1" dirty="0">
                <a:solidFill>
                  <a:srgbClr val="0066FF"/>
                </a:solidFill>
                <a:latin typeface="Calibri" panose="020F0502020204030204" pitchFamily="34" charset="0"/>
                <a:ea typeface="Calibri" panose="020F0502020204030204" pitchFamily="34" charset="0"/>
                <a:cs typeface="Times New Roman" panose="02020603050405020304" pitchFamily="18" charset="0"/>
              </a:rPr>
              <a:t>we can be in faith, hope </a:t>
            </a:r>
          </a:p>
          <a:p>
            <a:pPr algn="ctr">
              <a:lnSpc>
                <a:spcPct val="107000"/>
              </a:lnSpc>
              <a:spcAft>
                <a:spcPts val="0"/>
              </a:spcAft>
            </a:pPr>
            <a:r>
              <a:rPr lang="en-GB" sz="2400" b="1" i="1" dirty="0">
                <a:solidFill>
                  <a:srgbClr val="0066FF"/>
                </a:solidFill>
                <a:latin typeface="Calibri" panose="020F0502020204030204" pitchFamily="34" charset="0"/>
                <a:ea typeface="Calibri" panose="020F0502020204030204" pitchFamily="34" charset="0"/>
                <a:cs typeface="Times New Roman" panose="02020603050405020304" pitchFamily="18" charset="0"/>
              </a:rPr>
              <a:t>and love so that we </a:t>
            </a:r>
          </a:p>
          <a:p>
            <a:pPr algn="ctr">
              <a:lnSpc>
                <a:spcPct val="107000"/>
              </a:lnSpc>
              <a:spcAft>
                <a:spcPts val="0"/>
              </a:spcAft>
            </a:pPr>
            <a:r>
              <a:rPr lang="en-GB" sz="2400" b="1" i="1" dirty="0">
                <a:solidFill>
                  <a:srgbClr val="0066FF"/>
                </a:solidFill>
                <a:latin typeface="Calibri" panose="020F0502020204030204" pitchFamily="34" charset="0"/>
                <a:ea typeface="Calibri" panose="020F0502020204030204" pitchFamily="34" charset="0"/>
                <a:cs typeface="Times New Roman" panose="02020603050405020304" pitchFamily="18" charset="0"/>
              </a:rPr>
              <a:t>may live life in all its fullness.”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C0108A6A-1FC4-ABC6-212F-0C6E709D1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19" y="137415"/>
            <a:ext cx="2306117" cy="30748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2CCF38-8C71-0736-C880-85F761E30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9783" y="104955"/>
            <a:ext cx="2330462" cy="31072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9D6001C-B732-91F0-8E6C-605AC97AC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18" y="3614689"/>
            <a:ext cx="2306117" cy="30748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58338CF-9B0F-C6A4-10A5-1CC8649D3F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675" y="3645762"/>
            <a:ext cx="2296807" cy="306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61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15887D-AEE1-4463-8102-FE50CEBC8538}"/>
              </a:ext>
            </a:extLst>
          </p:cNvPr>
          <p:cNvPicPr>
            <a:picLocks noChangeAspect="1"/>
          </p:cNvPicPr>
          <p:nvPr/>
        </p:nvPicPr>
        <p:blipFill>
          <a:blip r:embed="rId2"/>
          <a:stretch>
            <a:fillRect/>
          </a:stretch>
        </p:blipFill>
        <p:spPr>
          <a:xfrm>
            <a:off x="835378" y="803777"/>
            <a:ext cx="7807092" cy="5100312"/>
          </a:xfrm>
          <a:prstGeom prst="rect">
            <a:avLst/>
          </a:prstGeom>
        </p:spPr>
      </p:pic>
    </p:spTree>
    <p:extLst>
      <p:ext uri="{BB962C8B-B14F-4D97-AF65-F5344CB8AC3E}">
        <p14:creationId xmlns:p14="http://schemas.microsoft.com/office/powerpoint/2010/main" val="159718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r>
              <a:rPr lang="en-US" dirty="0">
                <a:solidFill>
                  <a:srgbClr val="660066"/>
                </a:solidFill>
                <a:latin typeface="Gill Sans"/>
                <a:ea typeface="Gill Sans"/>
                <a:cs typeface="Gill Sans"/>
              </a:rPr>
              <a:t>Expectations</a:t>
            </a:r>
          </a:p>
        </p:txBody>
      </p:sp>
      <p:sp>
        <p:nvSpPr>
          <p:cNvPr id="33795" name="Content Placeholder 2"/>
          <p:cNvSpPr>
            <a:spLocks noGrp="1"/>
          </p:cNvSpPr>
          <p:nvPr>
            <p:ph idx="4294967295"/>
          </p:nvPr>
        </p:nvSpPr>
        <p:spPr>
          <a:xfrm>
            <a:off x="1614488" y="2024009"/>
            <a:ext cx="7072312" cy="4102154"/>
          </a:xfrm>
        </p:spPr>
        <p:txBody>
          <a:bodyPr/>
          <a:lstStyle/>
          <a:p>
            <a:r>
              <a:rPr lang="en-US" dirty="0"/>
              <a:t>Attendance</a:t>
            </a:r>
          </a:p>
          <a:p>
            <a:r>
              <a:rPr lang="en-US" dirty="0"/>
              <a:t>Punctuality</a:t>
            </a:r>
          </a:p>
          <a:p>
            <a:r>
              <a:rPr lang="en-GB" dirty="0"/>
              <a:t>Rules and Responsibilities</a:t>
            </a:r>
          </a:p>
          <a:p>
            <a:r>
              <a:rPr lang="en-GB" dirty="0"/>
              <a:t>Behaviour, rewards and sanctions</a:t>
            </a:r>
          </a:p>
          <a:p>
            <a:r>
              <a:rPr lang="en-GB" dirty="0"/>
              <a:t>Healthy school – nut avoidant</a:t>
            </a:r>
          </a:p>
          <a:p>
            <a:pPr marL="0" indent="0">
              <a:buNone/>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507" y="306038"/>
            <a:ext cx="8489481" cy="5878532"/>
          </a:xfrm>
          <a:prstGeom prst="rect">
            <a:avLst/>
          </a:prstGeom>
          <a:noFill/>
        </p:spPr>
        <p:txBody>
          <a:bodyPr wrap="square" rtlCol="0">
            <a:spAutoFit/>
          </a:bodyPr>
          <a:lstStyle/>
          <a:p>
            <a:pPr algn="ctr"/>
            <a:r>
              <a:rPr lang="en-GB" sz="4400" dirty="0">
                <a:solidFill>
                  <a:srgbClr val="FF0000"/>
                </a:solidFill>
                <a:latin typeface="+mj-lt"/>
              </a:rPr>
              <a:t>Behaviour Expectations</a:t>
            </a:r>
          </a:p>
          <a:p>
            <a:pPr algn="ctr"/>
            <a:endParaRPr lang="en-GB" sz="3200" dirty="0">
              <a:latin typeface="+mj-lt"/>
            </a:endParaRPr>
          </a:p>
          <a:p>
            <a:pPr marL="0" indent="0">
              <a:buNone/>
            </a:pPr>
            <a:r>
              <a:rPr lang="en-GB" sz="2500" u="sng" dirty="0"/>
              <a:t>Class Dojos</a:t>
            </a:r>
          </a:p>
          <a:p>
            <a:r>
              <a:rPr lang="en-GB" sz="2500" dirty="0"/>
              <a:t>Children are awarded Class Dojos in class for showing our school values</a:t>
            </a:r>
          </a:p>
          <a:p>
            <a:endParaRPr lang="en-GB" sz="2500" dirty="0"/>
          </a:p>
          <a:p>
            <a:pPr marL="0" indent="0">
              <a:buNone/>
            </a:pPr>
            <a:r>
              <a:rPr lang="en-GB" sz="2500" u="sng" dirty="0"/>
              <a:t>Wonderful Work and Shining Stars</a:t>
            </a:r>
          </a:p>
          <a:p>
            <a:r>
              <a:rPr lang="en-GB" sz="2500" dirty="0"/>
              <a:t>A certificate is given out weekly by the Headteacher to celebrate an individual's contribution</a:t>
            </a:r>
          </a:p>
          <a:p>
            <a:endParaRPr lang="en-GB" sz="2500" dirty="0"/>
          </a:p>
          <a:p>
            <a:r>
              <a:rPr lang="en-GB" sz="2500" u="sng" dirty="0"/>
              <a:t>Homework Stars</a:t>
            </a:r>
          </a:p>
          <a:p>
            <a:r>
              <a:rPr lang="en-GB" sz="2500" dirty="0"/>
              <a:t>Every week at least two children will be chosen</a:t>
            </a:r>
          </a:p>
          <a:p>
            <a:r>
              <a:rPr lang="en-GB" sz="2500" dirty="0"/>
              <a:t>as homework stars and will get to choose a prize from our class prize box</a:t>
            </a:r>
          </a:p>
        </p:txBody>
      </p:sp>
      <p:pic>
        <p:nvPicPr>
          <p:cNvPr id="4" name="Picture 4" descr="Image result for star of the wee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139" y="3814863"/>
            <a:ext cx="1951988" cy="13811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96191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1690</Words>
  <Application>Microsoft Office PowerPoint</Application>
  <PresentationFormat>On-screen Show (4:3)</PresentationFormat>
  <Paragraphs>176</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Gill Sans</vt:lpstr>
      <vt:lpstr>Lucida Calligraphy</vt:lpstr>
      <vt:lpstr>Sassoon Primary Std</vt:lpstr>
      <vt:lpstr>Office Theme</vt:lpstr>
      <vt:lpstr>St. Augustine’s CE Primary  Meet the Teacher Meeting Year Reception  September 2025 </vt:lpstr>
      <vt:lpstr>The teaching team</vt:lpstr>
      <vt:lpstr>The school day</vt:lpstr>
      <vt:lpstr>PowerPoint Presentation</vt:lpstr>
      <vt:lpstr>Daily timetable</vt:lpstr>
      <vt:lpstr>School Values</vt:lpstr>
      <vt:lpstr>PowerPoint Presentation</vt:lpstr>
      <vt:lpstr>Expectations</vt:lpstr>
      <vt:lpstr>PowerPoint Presentation</vt:lpstr>
      <vt:lpstr>PowerPoint Presentation</vt:lpstr>
      <vt:lpstr>Year R Curriculum</vt:lpstr>
      <vt:lpstr>4 key principles</vt:lpstr>
      <vt:lpstr>PowerPoint Presentation</vt:lpstr>
      <vt:lpstr>PowerPoint Presentation</vt:lpstr>
      <vt:lpstr>Physical Education</vt:lpstr>
      <vt:lpstr>PowerPoint Presentation</vt:lpstr>
      <vt:lpstr>Home-School Reading &amp; Homework</vt:lpstr>
      <vt:lpstr>Equipment</vt:lpstr>
      <vt:lpstr>Communication</vt:lpstr>
      <vt:lpstr>Concerns and Meetings</vt:lpstr>
      <vt:lpstr>Support</vt:lpstr>
      <vt:lpstr>Trips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Dean</dc:creator>
  <cp:lastModifiedBy>C Sorbello-Bali</cp:lastModifiedBy>
  <cp:revision>80</cp:revision>
  <cp:lastPrinted>2019-09-23T12:46:42Z</cp:lastPrinted>
  <dcterms:created xsi:type="dcterms:W3CDTF">2014-09-01T18:52:46Z</dcterms:created>
  <dcterms:modified xsi:type="dcterms:W3CDTF">2025-09-16T11:22:10Z</dcterms:modified>
</cp:coreProperties>
</file>