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256" r:id="rId2"/>
    <p:sldId id="257" r:id="rId3"/>
    <p:sldId id="280" r:id="rId4"/>
    <p:sldId id="282" r:id="rId5"/>
    <p:sldId id="283" r:id="rId6"/>
    <p:sldId id="275" r:id="rId7"/>
    <p:sldId id="284" r:id="rId8"/>
    <p:sldId id="285" r:id="rId9"/>
    <p:sldId id="260" r:id="rId10"/>
    <p:sldId id="286" r:id="rId11"/>
    <p:sldId id="287" r:id="rId12"/>
    <p:sldId id="288" r:id="rId13"/>
    <p:sldId id="290" r:id="rId14"/>
    <p:sldId id="291" r:id="rId15"/>
    <p:sldId id="289" r:id="rId16"/>
    <p:sldId id="274" r:id="rId17"/>
    <p:sldId id="292" r:id="rId18"/>
    <p:sldId id="267" r:id="rId19"/>
    <p:sldId id="268" r:id="rId20"/>
    <p:sldId id="276" r:id="rId21"/>
    <p:sldId id="279" r:id="rId22"/>
  </p:sldIdLst>
  <p:sldSz cx="9144000" cy="6858000" type="screen4x3"/>
  <p:notesSz cx="6797675" cy="9926638"/>
  <p:defaultTextStyle>
    <a:defPPr>
      <a:defRPr lang="en-US"/>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33CC"/>
    <a:srgbClr val="3333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520" autoAdjust="0"/>
    <p:restoredTop sz="87538"/>
  </p:normalViewPr>
  <p:slideViewPr>
    <p:cSldViewPr snapToGrid="0" snapToObjects="1">
      <p:cViewPr varScale="1">
        <p:scale>
          <a:sx n="98" d="100"/>
          <a:sy n="98" d="100"/>
        </p:scale>
        <p:origin x="1248"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5C193EFD-F41D-43EE-B4D8-20E1C2808200}" type="datetimeFigureOut">
              <a:rPr lang="en-GB" smtClean="0"/>
              <a:t>02/04/2026</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B8D9E188-A322-4703-A694-AA80B9543A53}" type="slidenum">
              <a:rPr lang="en-GB" smtClean="0"/>
              <a:t>‹#›</a:t>
            </a:fld>
            <a:endParaRPr lang="en-GB"/>
          </a:p>
        </p:txBody>
      </p:sp>
    </p:spTree>
    <p:extLst>
      <p:ext uri="{BB962C8B-B14F-4D97-AF65-F5344CB8AC3E}">
        <p14:creationId xmlns:p14="http://schemas.microsoft.com/office/powerpoint/2010/main" val="1230753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2CAC03C-2F81-ED4D-ABD4-25C1A9FC2134}" type="datetimeFigureOut">
              <a:rPr lang="en-GB" smtClean="0"/>
              <a:t>02/04/2026</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5771334-72EA-7046-955C-BF1A3AA3D677}" type="slidenum">
              <a:rPr lang="en-GB" smtClean="0"/>
              <a:t>‹#›</a:t>
            </a:fld>
            <a:endParaRPr lang="en-GB"/>
          </a:p>
        </p:txBody>
      </p:sp>
    </p:spTree>
    <p:extLst>
      <p:ext uri="{BB962C8B-B14F-4D97-AF65-F5344CB8AC3E}">
        <p14:creationId xmlns:p14="http://schemas.microsoft.com/office/powerpoint/2010/main" val="2336745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sz="1200" dirty="0"/>
              <a:t>The start of the day is from 8:45am. The day begins with a Soft Start, during which children will be provided with a range of activities in their classroom. Children arriving after 9:00am will be marked as late.</a:t>
            </a:r>
          </a:p>
          <a:p>
            <a:pPr eaLnBrk="1" hangingPunct="1"/>
            <a:endParaRPr lang="en-US" sz="1200" dirty="0"/>
          </a:p>
          <a:p>
            <a:pPr eaLnBrk="1" hangingPunct="1"/>
            <a:r>
              <a:rPr lang="en-US" sz="1200" dirty="0"/>
              <a:t>Lunch is at …</a:t>
            </a:r>
          </a:p>
          <a:p>
            <a:pPr marL="0" indent="0" eaLnBrk="1" hangingPunct="1">
              <a:buNone/>
            </a:pPr>
            <a:endParaRPr lang="en-US" sz="1200" dirty="0"/>
          </a:p>
          <a:p>
            <a:pPr eaLnBrk="1" hangingPunct="1"/>
            <a:r>
              <a:rPr lang="en-US" sz="1200" dirty="0"/>
              <a:t>End of the day is 3.30pm - children must tell an adult before leaving the school.</a:t>
            </a:r>
          </a:p>
          <a:p>
            <a:endParaRPr lang="en-GB" dirty="0"/>
          </a:p>
        </p:txBody>
      </p:sp>
      <p:sp>
        <p:nvSpPr>
          <p:cNvPr id="4" name="Slide Number Placeholder 3"/>
          <p:cNvSpPr>
            <a:spLocks noGrp="1"/>
          </p:cNvSpPr>
          <p:nvPr>
            <p:ph type="sldNum" sz="quarter" idx="5"/>
          </p:nvPr>
        </p:nvSpPr>
        <p:spPr/>
        <p:txBody>
          <a:bodyPr/>
          <a:lstStyle/>
          <a:p>
            <a:fld id="{F5771334-72EA-7046-955C-BF1A3AA3D677}" type="slidenum">
              <a:rPr lang="en-GB" smtClean="0"/>
              <a:t>3</a:t>
            </a:fld>
            <a:endParaRPr lang="en-GB"/>
          </a:p>
        </p:txBody>
      </p:sp>
    </p:spTree>
    <p:extLst>
      <p:ext uri="{BB962C8B-B14F-4D97-AF65-F5344CB8AC3E}">
        <p14:creationId xmlns:p14="http://schemas.microsoft.com/office/powerpoint/2010/main" val="7670056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AE4096DA-CF29-4A43-A6D5-98B34BDAFA31}" type="datetimeFigureOut">
              <a:rPr lang="en-US"/>
              <a:pPr>
                <a:defRPr/>
              </a:pPr>
              <a:t>4/2/26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4F4F66A-1357-4161-B61D-38F9375EAF1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78C95660-95AC-4471-BAC8-85E84388619D}" type="datetimeFigureOut">
              <a:rPr lang="en-US"/>
              <a:pPr>
                <a:defRPr/>
              </a:pPr>
              <a:t>4/2/26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30D527-C9F3-4836-92C9-B31FEC5836D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AEFF3F5E-AFCE-4BCA-8E10-C1F4D45FABE8}" type="datetimeFigureOut">
              <a:rPr lang="en-US"/>
              <a:pPr>
                <a:defRPr/>
              </a:pPr>
              <a:t>4/2/26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5DC9893-5B73-4436-9E06-1854E4C69C52}"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5B8225BB-5736-4C84-81F3-5C4AF792D25A}" type="datetimeFigureOut">
              <a:rPr lang="en-US"/>
              <a:pPr>
                <a:defRPr/>
              </a:pPr>
              <a:t>4/2/26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3BA62A-EF38-4530-A9F2-09798143EE5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12FB7389-E466-432E-AF40-0E6F9FD92327}" type="datetimeFigureOut">
              <a:rPr lang="en-US"/>
              <a:pPr>
                <a:defRPr/>
              </a:pPr>
              <a:t>4/2/26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A20819F-A927-47B9-9E75-CAD9289469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D0A70381-396B-495A-AC4B-E82418E9D669}" type="datetimeFigureOut">
              <a:rPr lang="en-US"/>
              <a:pPr>
                <a:defRPr/>
              </a:pPr>
              <a:t>4/2/26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AE83FFA-A121-4BDA-9477-6128B5EC3D5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fld id="{6325F4D2-AAA1-42D2-A633-48C01C90AD17}" type="datetimeFigureOut">
              <a:rPr lang="en-US"/>
              <a:pPr>
                <a:defRPr/>
              </a:pPr>
              <a:t>4/2/26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5ACCD4C-FCDB-4451-87F1-57DCC04D19E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A6AD583-E88A-41F2-A6B3-6BF129A5965B}" type="datetimeFigureOut">
              <a:rPr lang="en-US"/>
              <a:pPr>
                <a:defRPr/>
              </a:pPr>
              <a:t>4/2/26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6115576-4704-4806-9946-4B8319C0BB8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6C55CAD-AD82-40CF-924B-8241DF0A9313}" type="datetimeFigureOut">
              <a:rPr lang="en-US"/>
              <a:pPr>
                <a:defRPr/>
              </a:pPr>
              <a:t>4/2/26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43117D3-6672-44D1-8A90-3180B71F929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A9E759EC-6A22-4B99-A035-05CCF557211A}" type="datetimeFigureOut">
              <a:rPr lang="en-US"/>
              <a:pPr>
                <a:defRPr/>
              </a:pPr>
              <a:t>4/2/26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E8EE7B6-A164-4621-A358-4AEE21EAE7A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2131A073-2A02-421E-BF4A-950362AC4061}" type="datetimeFigureOut">
              <a:rPr lang="en-US"/>
              <a:pPr>
                <a:defRPr/>
              </a:pPr>
              <a:t>4/2/26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EA9DF58-5F48-451F-9686-FAC43736C916}"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33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a:p>
        </p:txBody>
      </p:sp>
      <p:sp>
        <p:nvSpPr>
          <p:cNvPr id="1433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D7251F92-33D0-4FBB-8D49-B4EFEEA67D99}" type="datetimeFigureOut">
              <a:rPr lang="en-US"/>
              <a:pPr>
                <a:defRPr/>
              </a:pPr>
              <a:t>4/2/26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6DB78EC1-7EF1-40B5-9118-D764BAC8ADC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457200" rtl="0" fontAlgn="base">
        <a:spcBef>
          <a:spcPct val="0"/>
        </a:spcBef>
        <a:spcAft>
          <a:spcPct val="0"/>
        </a:spcAft>
        <a:defRPr sz="4400" kern="1200">
          <a:solidFill>
            <a:schemeClr val="tx1"/>
          </a:solidFill>
          <a:latin typeface="+mj-lt"/>
          <a:ea typeface="+mj-ea"/>
          <a:cs typeface="+mj-cs"/>
        </a:defRPr>
      </a:lvl1pPr>
      <a:lvl2pPr algn="ctr" defTabSz="457200" rtl="0" fontAlgn="base">
        <a:spcBef>
          <a:spcPct val="0"/>
        </a:spcBef>
        <a:spcAft>
          <a:spcPct val="0"/>
        </a:spcAft>
        <a:defRPr sz="4400">
          <a:solidFill>
            <a:schemeClr val="tx1"/>
          </a:solidFill>
          <a:latin typeface="Calibri" pitchFamily="34" charset="0"/>
        </a:defRPr>
      </a:lvl2pPr>
      <a:lvl3pPr algn="ctr" defTabSz="457200" rtl="0" fontAlgn="base">
        <a:spcBef>
          <a:spcPct val="0"/>
        </a:spcBef>
        <a:spcAft>
          <a:spcPct val="0"/>
        </a:spcAft>
        <a:defRPr sz="4400">
          <a:solidFill>
            <a:schemeClr val="tx1"/>
          </a:solidFill>
          <a:latin typeface="Calibri" pitchFamily="34" charset="0"/>
        </a:defRPr>
      </a:lvl3pPr>
      <a:lvl4pPr algn="ctr" defTabSz="457200" rtl="0" fontAlgn="base">
        <a:spcBef>
          <a:spcPct val="0"/>
        </a:spcBef>
        <a:spcAft>
          <a:spcPct val="0"/>
        </a:spcAft>
        <a:defRPr sz="4400">
          <a:solidFill>
            <a:schemeClr val="tx1"/>
          </a:solidFill>
          <a:latin typeface="Calibri" pitchFamily="34" charset="0"/>
        </a:defRPr>
      </a:lvl4pPr>
      <a:lvl5pPr algn="ctr" defTabSz="457200" rtl="0" fontAlgn="base">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81157"/>
            <a:ext cx="7772400" cy="4812407"/>
          </a:xfrm>
        </p:spPr>
        <p:txBody>
          <a:bodyPr>
            <a:normAutofit/>
          </a:bodyPr>
          <a:lstStyle/>
          <a:p>
            <a:r>
              <a:rPr lang="en-US" sz="3600" b="1" dirty="0">
                <a:solidFill>
                  <a:srgbClr val="3333CC"/>
                </a:solidFill>
              </a:rPr>
              <a:t>St. Augustine’s Primary</a:t>
            </a:r>
            <a:br>
              <a:rPr lang="en-US" sz="3600" b="1" dirty="0">
                <a:solidFill>
                  <a:srgbClr val="3333CC"/>
                </a:solidFill>
              </a:rPr>
            </a:br>
            <a:br>
              <a:rPr lang="en-US" sz="3600" b="1" dirty="0">
                <a:solidFill>
                  <a:srgbClr val="3333CC"/>
                </a:solidFill>
              </a:rPr>
            </a:br>
            <a:r>
              <a:rPr lang="en-US" sz="3600" b="1" dirty="0">
                <a:solidFill>
                  <a:srgbClr val="3333CC"/>
                </a:solidFill>
              </a:rPr>
              <a:t>Meet the Teacher Meeting</a:t>
            </a:r>
            <a:br>
              <a:rPr lang="en-US" sz="3600" b="1" dirty="0">
                <a:solidFill>
                  <a:srgbClr val="3333CC"/>
                </a:solidFill>
              </a:rPr>
            </a:br>
            <a:br>
              <a:rPr lang="en-US" sz="3600" b="1" dirty="0">
                <a:solidFill>
                  <a:srgbClr val="3333CC"/>
                </a:solidFill>
              </a:rPr>
            </a:br>
            <a:r>
              <a:rPr lang="en-US" sz="3600" b="1" dirty="0">
                <a:solidFill>
                  <a:srgbClr val="3333CC"/>
                </a:solidFill>
              </a:rPr>
              <a:t>Year 5</a:t>
            </a:r>
            <a:br>
              <a:rPr lang="en-US" sz="3600" b="1" dirty="0">
                <a:solidFill>
                  <a:srgbClr val="3333CC"/>
                </a:solidFill>
              </a:rPr>
            </a:br>
            <a:br>
              <a:rPr lang="en-US" sz="3600" b="1" dirty="0">
                <a:solidFill>
                  <a:srgbClr val="3333CC"/>
                </a:solidFill>
              </a:rPr>
            </a:br>
            <a:r>
              <a:rPr lang="en-US" sz="3600" dirty="0">
                <a:solidFill>
                  <a:srgbClr val="3333CC"/>
                </a:solidFill>
              </a:rPr>
              <a:t>September 2025</a:t>
            </a:r>
            <a:br>
              <a:rPr lang="en-GB" sz="3600" dirty="0">
                <a:solidFill>
                  <a:srgbClr val="FF6600"/>
                </a:solidFill>
              </a:rPr>
            </a:br>
            <a:endParaRPr lang="en-US" sz="3600" dirty="0">
              <a:solidFill>
                <a:srgbClr val="FF6600"/>
              </a:solidFill>
            </a:endParaRPr>
          </a:p>
        </p:txBody>
      </p:sp>
      <p:pic>
        <p:nvPicPr>
          <p:cNvPr id="3" name="Picture 2">
            <a:extLst>
              <a:ext uri="{FF2B5EF4-FFF2-40B4-BE49-F238E27FC236}">
                <a16:creationId xmlns:a16="http://schemas.microsoft.com/office/drawing/2014/main" id="{11BAE75E-FE54-4974-AEBC-32FB0456435A}"/>
              </a:ext>
            </a:extLst>
          </p:cNvPr>
          <p:cNvPicPr>
            <a:picLocks noChangeAspect="1"/>
          </p:cNvPicPr>
          <p:nvPr/>
        </p:nvPicPr>
        <p:blipFill>
          <a:blip r:embed="rId2"/>
          <a:stretch>
            <a:fillRect/>
          </a:stretch>
        </p:blipFill>
        <p:spPr>
          <a:xfrm>
            <a:off x="3841418" y="364436"/>
            <a:ext cx="1461164" cy="145870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r>
              <a:rPr lang="en-US" dirty="0">
                <a:solidFill>
                  <a:srgbClr val="660066"/>
                </a:solidFill>
                <a:latin typeface="Gill Sans"/>
                <a:ea typeface="Gill Sans"/>
                <a:cs typeface="Gill Sans"/>
              </a:rPr>
              <a:t>Key Objectives</a:t>
            </a:r>
          </a:p>
        </p:txBody>
      </p:sp>
      <p:sp>
        <p:nvSpPr>
          <p:cNvPr id="21506" name="Content Placeholder 2"/>
          <p:cNvSpPr>
            <a:spLocks noGrp="1"/>
          </p:cNvSpPr>
          <p:nvPr>
            <p:ph idx="1"/>
          </p:nvPr>
        </p:nvSpPr>
        <p:spPr>
          <a:xfrm>
            <a:off x="457200" y="1417638"/>
            <a:ext cx="8229600" cy="4525963"/>
          </a:xfrm>
        </p:spPr>
        <p:txBody>
          <a:bodyPr/>
          <a:lstStyle/>
          <a:p>
            <a:pPr marL="0" indent="0">
              <a:buNone/>
            </a:pPr>
            <a:r>
              <a:rPr lang="en-GB" sz="2000" u="sng" dirty="0">
                <a:latin typeface="Gill Sans MT" panose="020B0502020104020203" pitchFamily="34" charset="77"/>
              </a:rPr>
              <a:t>Reading</a:t>
            </a:r>
          </a:p>
          <a:p>
            <a:r>
              <a:rPr lang="en-GB" sz="2000" b="0" i="0" dirty="0">
                <a:effectLst/>
                <a:latin typeface="Gill Sans MT" panose="020B0502020104020203" pitchFamily="34" charset="77"/>
              </a:rPr>
              <a:t>The aim is to enhance fluency in reading while exploring a diverse array of literary genres. This involves utilising a variety of reading skills, including inference, prediction, comprehension, and summarisation.</a:t>
            </a:r>
          </a:p>
          <a:p>
            <a:pPr marL="0" indent="0">
              <a:buNone/>
            </a:pPr>
            <a:endParaRPr lang="en-GB" sz="2000" u="sng" dirty="0">
              <a:latin typeface="Gill Sans MT" panose="020B0502020104020203" pitchFamily="34" charset="77"/>
            </a:endParaRPr>
          </a:p>
          <a:p>
            <a:pPr marL="0" indent="0">
              <a:buNone/>
            </a:pPr>
            <a:r>
              <a:rPr lang="en-GB" sz="2000" u="sng" dirty="0">
                <a:latin typeface="Gill Sans MT" panose="020B0502020104020203" pitchFamily="34" charset="77"/>
              </a:rPr>
              <a:t>Writing</a:t>
            </a:r>
            <a:r>
              <a:rPr lang="en-GB" sz="2000" dirty="0">
                <a:latin typeface="Gill Sans MT" panose="020B0502020104020203" pitchFamily="34" charset="77"/>
              </a:rPr>
              <a:t> </a:t>
            </a:r>
          </a:p>
          <a:p>
            <a:pPr algn="l"/>
            <a:r>
              <a:rPr lang="en-GB" sz="2000" b="0" i="0" dirty="0">
                <a:effectLst/>
                <a:latin typeface="Gill Sans MT" panose="020B0502020104020203" pitchFamily="34" charset="77"/>
              </a:rPr>
              <a:t>The objective is to compose intricate and comprehensive stories and essays employing a wide range of literary devices, while adhering to the Year 5 and 6 spelling, grammar, and punctuation rules.</a:t>
            </a:r>
          </a:p>
          <a:p>
            <a:pPr marL="0" indent="0">
              <a:buNone/>
            </a:pPr>
            <a:endParaRPr lang="en-GB" sz="2000" u="sng" dirty="0">
              <a:latin typeface="Gill Sans MT" panose="020B0502020104020203" pitchFamily="34" charset="77"/>
            </a:endParaRPr>
          </a:p>
          <a:p>
            <a:pPr marL="0" indent="0">
              <a:buNone/>
            </a:pPr>
            <a:r>
              <a:rPr lang="en-GB" sz="2000" u="sng" dirty="0">
                <a:latin typeface="Gill Sans MT" panose="020B0502020104020203" pitchFamily="34" charset="77"/>
              </a:rPr>
              <a:t>Maths </a:t>
            </a:r>
          </a:p>
          <a:p>
            <a:r>
              <a:rPr lang="en-GB" sz="2000" b="0" i="0" dirty="0">
                <a:effectLst/>
                <a:latin typeface="Gill Sans MT" panose="020B0502020104020203" pitchFamily="34" charset="77"/>
              </a:rPr>
              <a:t>The goal is to advance their comprehension of reasoning with significant whole numbers, achieve proficiency in fractions and decimals, and acquire a fundamental understanding of geometric shapes and their attributes.</a:t>
            </a:r>
            <a:endParaRPr lang="en-GB" sz="2000" dirty="0">
              <a:latin typeface="Gill Sans MT" panose="020B0502020104020203" pitchFamily="34" charset="77"/>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70C0"/>
                </a:solidFill>
              </a:rPr>
              <a:t>Physical Education</a:t>
            </a:r>
          </a:p>
        </p:txBody>
      </p:sp>
      <p:sp>
        <p:nvSpPr>
          <p:cNvPr id="3" name="Content Placeholder 2"/>
          <p:cNvSpPr>
            <a:spLocks noGrp="1"/>
          </p:cNvSpPr>
          <p:nvPr>
            <p:ph idx="1"/>
          </p:nvPr>
        </p:nvSpPr>
        <p:spPr>
          <a:xfrm>
            <a:off x="457200" y="1417638"/>
            <a:ext cx="8229600" cy="4525963"/>
          </a:xfrm>
        </p:spPr>
        <p:txBody>
          <a:bodyPr/>
          <a:lstStyle/>
          <a:p>
            <a:pPr marL="0" indent="0" algn="ctr">
              <a:buNone/>
            </a:pPr>
            <a:r>
              <a:rPr lang="en-US" sz="2400" dirty="0">
                <a:solidFill>
                  <a:schemeClr val="accent4">
                    <a:lumMod val="75000"/>
                  </a:schemeClr>
                </a:solidFill>
              </a:rPr>
              <a:t>Cricket:</a:t>
            </a:r>
          </a:p>
          <a:p>
            <a:pPr marL="0" indent="0" algn="ctr">
              <a:buNone/>
            </a:pPr>
            <a:r>
              <a:rPr lang="en-US" sz="2400" dirty="0"/>
              <a:t>Monday afternoon</a:t>
            </a:r>
          </a:p>
          <a:p>
            <a:pPr marL="0" indent="0" algn="ctr">
              <a:buNone/>
            </a:pPr>
            <a:endParaRPr lang="en-US" sz="2400" dirty="0"/>
          </a:p>
          <a:p>
            <a:pPr marL="0" indent="0" algn="ctr">
              <a:buNone/>
            </a:pPr>
            <a:r>
              <a:rPr lang="en-US" sz="2400" dirty="0">
                <a:solidFill>
                  <a:srgbClr val="00B050"/>
                </a:solidFill>
              </a:rPr>
              <a:t>PE lessons:</a:t>
            </a:r>
          </a:p>
          <a:p>
            <a:pPr marL="0" indent="0" algn="ctr">
              <a:buNone/>
            </a:pPr>
            <a:r>
              <a:rPr lang="en-US" sz="2400" dirty="0"/>
              <a:t>Tuesday afternoon and Thursday morning</a:t>
            </a:r>
          </a:p>
          <a:p>
            <a:pPr marL="0" indent="0" algn="ctr">
              <a:buNone/>
            </a:pPr>
            <a:endParaRPr lang="en-US" sz="2400" dirty="0"/>
          </a:p>
          <a:p>
            <a:pPr marL="0" indent="0" algn="ctr">
              <a:buNone/>
            </a:pPr>
            <a:r>
              <a:rPr lang="en-US" sz="2400" dirty="0">
                <a:solidFill>
                  <a:srgbClr val="FF0000"/>
                </a:solidFill>
              </a:rPr>
              <a:t>PE kit:</a:t>
            </a:r>
          </a:p>
          <a:p>
            <a:pPr marL="0" indent="0" algn="ctr">
              <a:buNone/>
            </a:pPr>
            <a:r>
              <a:rPr lang="en-GB" sz="2400" b="0" i="0" dirty="0">
                <a:solidFill>
                  <a:srgbClr val="000000"/>
                </a:solidFill>
                <a:effectLst/>
                <a:latin typeface="Gill Sans MT" panose="020B0502020104020203" pitchFamily="34" charset="77"/>
              </a:rPr>
              <a:t>Children are encouraged to wear their PE kits into school on both days and to wear them home. The required PE kit consists of a white polo shirt, navy shorts or jogging bottoms, and all-black trainers without any coloured trim.</a:t>
            </a:r>
          </a:p>
        </p:txBody>
      </p:sp>
    </p:spTree>
    <p:extLst>
      <p:ext uri="{BB962C8B-B14F-4D97-AF65-F5344CB8AC3E}">
        <p14:creationId xmlns:p14="http://schemas.microsoft.com/office/powerpoint/2010/main" val="2499343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r>
              <a:rPr lang="en-US" dirty="0">
                <a:solidFill>
                  <a:srgbClr val="660066"/>
                </a:solidFill>
                <a:latin typeface="Gill Sans"/>
                <a:ea typeface="Gill Sans"/>
                <a:cs typeface="Gill Sans"/>
              </a:rPr>
              <a:t>Home-School Reading</a:t>
            </a:r>
          </a:p>
        </p:txBody>
      </p:sp>
      <p:sp>
        <p:nvSpPr>
          <p:cNvPr id="26626" name="Content Placeholder 2"/>
          <p:cNvSpPr>
            <a:spLocks noGrp="1"/>
          </p:cNvSpPr>
          <p:nvPr>
            <p:ph idx="1"/>
          </p:nvPr>
        </p:nvSpPr>
        <p:spPr>
          <a:xfrm>
            <a:off x="457200" y="1600200"/>
            <a:ext cx="8229600" cy="4525963"/>
          </a:xfrm>
        </p:spPr>
        <p:txBody>
          <a:bodyPr/>
          <a:lstStyle/>
          <a:p>
            <a:pPr marL="0" indent="0">
              <a:buNone/>
            </a:pPr>
            <a:r>
              <a:rPr lang="en-GB" sz="2800" u="sng" dirty="0"/>
              <a:t>Expectations:</a:t>
            </a:r>
          </a:p>
          <a:p>
            <a:r>
              <a:rPr lang="en-GB" sz="2800" b="0" i="0" dirty="0">
                <a:effectLst/>
                <a:latin typeface="Söhne"/>
              </a:rPr>
              <a:t>The expectation is for children to read at home for 20 minutes each day.</a:t>
            </a:r>
          </a:p>
          <a:p>
            <a:pPr marL="0" indent="0">
              <a:buNone/>
            </a:pPr>
            <a:r>
              <a:rPr lang="en-GB" sz="2800" u="sng" dirty="0"/>
              <a:t>Class Library:</a:t>
            </a:r>
          </a:p>
          <a:p>
            <a:r>
              <a:rPr lang="en-GB" sz="2800" b="0" i="0" dirty="0">
                <a:effectLst/>
                <a:latin typeface="Söhne"/>
              </a:rPr>
              <a:t>Children will select a book from the class or school library to take home.</a:t>
            </a:r>
          </a:p>
          <a:p>
            <a:pPr marL="0" indent="0">
              <a:buNone/>
            </a:pPr>
            <a:r>
              <a:rPr lang="en-GB" sz="2800" u="sng" dirty="0"/>
              <a:t>Home-School Reading Diary:</a:t>
            </a:r>
          </a:p>
          <a:p>
            <a:r>
              <a:rPr lang="en-GB" sz="2800" b="0" i="0" dirty="0">
                <a:effectLst/>
                <a:latin typeface="Söhne"/>
              </a:rPr>
              <a:t>Please listen to your child as they read, or make sure they read every night, and then record a weekly comment.</a:t>
            </a:r>
            <a:endParaRPr lang="en-GB"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idx="4294967295"/>
          </p:nvPr>
        </p:nvSpPr>
        <p:spPr/>
        <p:txBody>
          <a:bodyPr/>
          <a:lstStyle/>
          <a:p>
            <a:r>
              <a:rPr lang="en-US" dirty="0">
                <a:solidFill>
                  <a:srgbClr val="FF0000"/>
                </a:solidFill>
                <a:latin typeface="Gill Sans"/>
                <a:ea typeface="Gill Sans"/>
                <a:cs typeface="Gill Sans"/>
              </a:rPr>
              <a:t>Homework</a:t>
            </a:r>
          </a:p>
        </p:txBody>
      </p:sp>
      <p:sp>
        <p:nvSpPr>
          <p:cNvPr id="30723" name="Content Placeholder 2"/>
          <p:cNvSpPr>
            <a:spLocks noGrp="1"/>
          </p:cNvSpPr>
          <p:nvPr>
            <p:ph idx="4294967295"/>
          </p:nvPr>
        </p:nvSpPr>
        <p:spPr>
          <a:xfrm>
            <a:off x="357809" y="1600200"/>
            <a:ext cx="8328991" cy="4760843"/>
          </a:xfrm>
        </p:spPr>
        <p:txBody>
          <a:bodyPr/>
          <a:lstStyle/>
          <a:p>
            <a:pPr eaLnBrk="1" hangingPunct="1"/>
            <a:r>
              <a:rPr lang="en-GB" sz="2400" dirty="0">
                <a:solidFill>
                  <a:srgbClr val="0070C0"/>
                </a:solidFill>
                <a:latin typeface="Gill Sans"/>
                <a:ea typeface="Gill Sans"/>
                <a:cs typeface="Gill Sans"/>
              </a:rPr>
              <a:t>Reading: minimum of 20 minutes a day</a:t>
            </a:r>
          </a:p>
          <a:p>
            <a:pPr marL="0" indent="0" eaLnBrk="1" hangingPunct="1">
              <a:buNone/>
            </a:pPr>
            <a:endParaRPr lang="en-GB" sz="2400" dirty="0">
              <a:solidFill>
                <a:srgbClr val="0070C0"/>
              </a:solidFill>
              <a:latin typeface="Gill Sans"/>
              <a:ea typeface="Gill Sans"/>
              <a:cs typeface="Gill Sans"/>
            </a:endParaRPr>
          </a:p>
          <a:p>
            <a:pPr eaLnBrk="1" hangingPunct="1"/>
            <a:r>
              <a:rPr lang="en-GB" sz="2400" dirty="0">
                <a:solidFill>
                  <a:srgbClr val="7030A0"/>
                </a:solidFill>
                <a:latin typeface="Gill Sans"/>
                <a:ea typeface="Gill Sans"/>
                <a:cs typeface="Gill Sans"/>
              </a:rPr>
              <a:t>Spelling, English and maths homework will be given out on Friday, to be returned the following Wednesday. Some homework will feed directly into the children’s class work, so all homework must be completed on time.</a:t>
            </a:r>
          </a:p>
          <a:p>
            <a:pPr marL="0" indent="0" eaLnBrk="1" hangingPunct="1">
              <a:buNone/>
            </a:pPr>
            <a:endParaRPr lang="en-GB" sz="2400" dirty="0">
              <a:solidFill>
                <a:srgbClr val="7030A0"/>
              </a:solidFill>
              <a:latin typeface="Gill Sans"/>
              <a:ea typeface="Gill Sans"/>
              <a:cs typeface="Gill Sans"/>
            </a:endParaRPr>
          </a:p>
          <a:p>
            <a:r>
              <a:rPr lang="en-GB" sz="2400" dirty="0">
                <a:solidFill>
                  <a:srgbClr val="00B050"/>
                </a:solidFill>
                <a:latin typeface="Gill Sans"/>
                <a:ea typeface="Gill Sans"/>
                <a:cs typeface="Gill Sans"/>
              </a:rPr>
              <a:t>A Home Learning Project will be set at least once a term. This will be a longer piece of work involving research on an area associated with the class topic, or with a whole school focus. Children will be given four weeks to plan and complete their project.</a:t>
            </a:r>
          </a:p>
          <a:p>
            <a:endParaRPr lang="en-GB" dirty="0">
              <a:latin typeface="Gill Sans"/>
              <a:ea typeface="Gill Sans"/>
              <a:cs typeface="Gill San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r>
              <a:rPr lang="en-US">
                <a:solidFill>
                  <a:srgbClr val="3366FF"/>
                </a:solidFill>
                <a:latin typeface="Gill Sans"/>
                <a:ea typeface="Gill Sans"/>
                <a:cs typeface="Gill Sans"/>
              </a:rPr>
              <a:t>Communication</a:t>
            </a:r>
          </a:p>
        </p:txBody>
      </p:sp>
      <p:sp>
        <p:nvSpPr>
          <p:cNvPr id="23554" name="Content Placeholder 2"/>
          <p:cNvSpPr>
            <a:spLocks noGrp="1"/>
          </p:cNvSpPr>
          <p:nvPr>
            <p:ph idx="1"/>
          </p:nvPr>
        </p:nvSpPr>
        <p:spPr>
          <a:xfrm>
            <a:off x="1619250" y="1600200"/>
            <a:ext cx="7067550" cy="3515139"/>
          </a:xfrm>
        </p:spPr>
        <p:txBody>
          <a:bodyPr/>
          <a:lstStyle/>
          <a:p>
            <a:r>
              <a:rPr lang="en-GB" dirty="0">
                <a:latin typeface="Gill Sans"/>
                <a:ea typeface="Gill Sans"/>
                <a:cs typeface="Gill Sans"/>
              </a:rPr>
              <a:t>Day-to-day</a:t>
            </a:r>
          </a:p>
          <a:p>
            <a:r>
              <a:rPr lang="en-GB" dirty="0" err="1">
                <a:latin typeface="Gill Sans"/>
                <a:ea typeface="Gill Sans"/>
                <a:cs typeface="Gill Sans"/>
              </a:rPr>
              <a:t>Parentmail</a:t>
            </a:r>
            <a:endParaRPr lang="en-GB" dirty="0">
              <a:latin typeface="Gill Sans"/>
              <a:ea typeface="Gill Sans"/>
              <a:cs typeface="Gill Sans"/>
            </a:endParaRPr>
          </a:p>
          <a:p>
            <a:r>
              <a:rPr lang="en-GB" dirty="0">
                <a:latin typeface="Gill Sans"/>
                <a:ea typeface="Gill Sans"/>
                <a:cs typeface="Gill Sans"/>
              </a:rPr>
              <a:t>School newsletter</a:t>
            </a:r>
          </a:p>
          <a:p>
            <a:r>
              <a:rPr lang="en-GB" dirty="0">
                <a:latin typeface="Gill Sans"/>
                <a:ea typeface="Gill Sans"/>
                <a:cs typeface="Gill Sans"/>
              </a:rPr>
              <a:t>Website</a:t>
            </a:r>
          </a:p>
          <a:p>
            <a:r>
              <a:rPr lang="en-US" dirty="0">
                <a:latin typeface="Gill Sans"/>
                <a:ea typeface="Gill Sans"/>
                <a:cs typeface="Gill Sans"/>
              </a:rPr>
              <a:t>Half termly class news</a:t>
            </a:r>
            <a:r>
              <a:rPr lang="en-GB" dirty="0">
                <a:latin typeface="Gill Sans"/>
                <a:ea typeface="Gill Sans"/>
                <a:cs typeface="Gill Sans"/>
              </a:rPr>
              <a:t>letter</a:t>
            </a:r>
          </a:p>
          <a:p>
            <a:r>
              <a:rPr lang="en-GB" dirty="0">
                <a:latin typeface="Gill Sans"/>
                <a:ea typeface="Gill Sans"/>
                <a:cs typeface="Gill Sans"/>
              </a:rPr>
              <a:t>Parents’ Meetings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dirty="0">
                <a:solidFill>
                  <a:srgbClr val="008000"/>
                </a:solidFill>
                <a:latin typeface="Gill Sans"/>
                <a:ea typeface="Gill Sans"/>
                <a:cs typeface="Gill Sans"/>
              </a:rPr>
              <a:t>Equipment</a:t>
            </a:r>
          </a:p>
        </p:txBody>
      </p:sp>
      <p:sp>
        <p:nvSpPr>
          <p:cNvPr id="24578" name="Content Placeholder 2"/>
          <p:cNvSpPr>
            <a:spLocks noGrp="1"/>
          </p:cNvSpPr>
          <p:nvPr>
            <p:ph idx="1"/>
          </p:nvPr>
        </p:nvSpPr>
        <p:spPr>
          <a:xfrm>
            <a:off x="457200" y="1600200"/>
            <a:ext cx="8229600" cy="4686300"/>
          </a:xfrm>
        </p:spPr>
        <p:txBody>
          <a:bodyPr/>
          <a:lstStyle/>
          <a:p>
            <a:r>
              <a:rPr lang="en-GB" dirty="0">
                <a:latin typeface="Gill Sans"/>
                <a:ea typeface="Gill Sans"/>
                <a:cs typeface="Gill Sans"/>
              </a:rPr>
              <a:t>Medical equipment (if needed, inform the teacher)</a:t>
            </a:r>
          </a:p>
          <a:p>
            <a:r>
              <a:rPr lang="en-GB" dirty="0">
                <a:latin typeface="Gill Sans"/>
                <a:ea typeface="Gill Sans"/>
                <a:cs typeface="Gill Sans"/>
              </a:rPr>
              <a:t>Book Bag</a:t>
            </a:r>
          </a:p>
          <a:p>
            <a:r>
              <a:rPr lang="en-GB" dirty="0">
                <a:latin typeface="Gill Sans"/>
                <a:ea typeface="Gill Sans"/>
                <a:cs typeface="Gill Sans"/>
              </a:rPr>
              <a:t>PE Kit – wear to school on PE days</a:t>
            </a:r>
          </a:p>
          <a:p>
            <a:r>
              <a:rPr lang="en-GB" dirty="0">
                <a:latin typeface="Gill Sans"/>
                <a:ea typeface="Gill Sans"/>
                <a:cs typeface="Gill Sans"/>
              </a:rPr>
              <a:t>Lunch boxes (adhering to the healthy and nut-free policy</a:t>
            </a:r>
            <a:r>
              <a:rPr lang="en-GB" dirty="0"/>
              <a:t>)</a:t>
            </a:r>
            <a:endParaRPr lang="en-GB" dirty="0">
              <a:latin typeface="Gill Sans"/>
              <a:ea typeface="Gill Sans"/>
              <a:cs typeface="Gill Sans"/>
            </a:endParaRPr>
          </a:p>
          <a:p>
            <a:r>
              <a:rPr lang="en-GB" dirty="0">
                <a:latin typeface="Gill Sans"/>
                <a:ea typeface="Gill Sans"/>
                <a:cs typeface="Gill Sans"/>
              </a:rPr>
              <a:t>A piece of fruit for breaktime </a:t>
            </a:r>
          </a:p>
          <a:p>
            <a:r>
              <a:rPr lang="en-GB" dirty="0">
                <a:latin typeface="Gill Sans"/>
                <a:ea typeface="Gill Sans"/>
                <a:cs typeface="Gill Sans"/>
              </a:rPr>
              <a:t>A filled water bottle </a:t>
            </a:r>
          </a:p>
          <a:p>
            <a:r>
              <a:rPr lang="en-GB" dirty="0">
                <a:latin typeface="Gill Sans"/>
                <a:ea typeface="Gill Sans"/>
                <a:cs typeface="Gill Sans"/>
              </a:rPr>
              <a:t>Coat for rainy days</a:t>
            </a:r>
          </a:p>
          <a:p>
            <a:endParaRPr lang="en-GB" dirty="0">
              <a:latin typeface="Gill Sans"/>
              <a:ea typeface="Gill Sans"/>
              <a:cs typeface="Gill Sans"/>
            </a:endParaRPr>
          </a:p>
          <a:p>
            <a:endParaRPr lang="en-GB" dirty="0">
              <a:latin typeface="Gill Sans"/>
              <a:ea typeface="Gill Sans"/>
              <a:cs typeface="Gill Sans"/>
            </a:endParaRP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idx="4294967295"/>
          </p:nvPr>
        </p:nvSpPr>
        <p:spPr/>
        <p:txBody>
          <a:bodyPr/>
          <a:lstStyle/>
          <a:p>
            <a:r>
              <a:rPr lang="en-US" dirty="0">
                <a:solidFill>
                  <a:srgbClr val="008000"/>
                </a:solidFill>
                <a:latin typeface="Gill Sans"/>
                <a:ea typeface="Gill Sans"/>
                <a:cs typeface="Gill Sans"/>
              </a:rPr>
              <a:t>Parental Involvement</a:t>
            </a:r>
          </a:p>
        </p:txBody>
      </p:sp>
      <p:sp>
        <p:nvSpPr>
          <p:cNvPr id="32771" name="Content Placeholder 2"/>
          <p:cNvSpPr>
            <a:spLocks noGrp="1"/>
          </p:cNvSpPr>
          <p:nvPr>
            <p:ph idx="4294967295"/>
          </p:nvPr>
        </p:nvSpPr>
        <p:spPr>
          <a:xfrm>
            <a:off x="905628" y="1417638"/>
            <a:ext cx="7016153" cy="4686300"/>
          </a:xfrm>
        </p:spPr>
        <p:txBody>
          <a:bodyPr/>
          <a:lstStyle/>
          <a:p>
            <a:r>
              <a:rPr lang="en-US" dirty="0"/>
              <a:t>Information on parent workshops will be sent out – please try hard to attend</a:t>
            </a:r>
          </a:p>
          <a:p>
            <a:r>
              <a:rPr lang="en-US" dirty="0"/>
              <a:t>Coffee morning will be advertised throughout the year</a:t>
            </a:r>
          </a:p>
          <a:p>
            <a:r>
              <a:rPr lang="en-US" dirty="0"/>
              <a:t>Please check parent mail regularly and speak to the office if you have any connection issues</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dirty="0">
                <a:solidFill>
                  <a:srgbClr val="008000"/>
                </a:solidFill>
                <a:latin typeface="Gill Sans"/>
                <a:ea typeface="Gill Sans"/>
                <a:cs typeface="Gill Sans"/>
              </a:rPr>
              <a:t>After School Clubs</a:t>
            </a:r>
          </a:p>
        </p:txBody>
      </p:sp>
      <p:sp>
        <p:nvSpPr>
          <p:cNvPr id="24578" name="Content Placeholder 2"/>
          <p:cNvSpPr>
            <a:spLocks noGrp="1"/>
          </p:cNvSpPr>
          <p:nvPr>
            <p:ph idx="1"/>
          </p:nvPr>
        </p:nvSpPr>
        <p:spPr>
          <a:xfrm>
            <a:off x="645200" y="1272012"/>
            <a:ext cx="7853600" cy="4686300"/>
          </a:xfrm>
        </p:spPr>
        <p:txBody>
          <a:bodyPr/>
          <a:lstStyle/>
          <a:p>
            <a:r>
              <a:rPr lang="en-GB" dirty="0">
                <a:latin typeface="Gill Sans"/>
                <a:ea typeface="Gill Sans"/>
                <a:cs typeface="Gill Sans"/>
              </a:rPr>
              <a:t>Pick up is strictly at 4.45pm – 3 late pick ups and your child will no longer be able to attend</a:t>
            </a:r>
          </a:p>
          <a:p>
            <a:r>
              <a:rPr lang="en-GB" dirty="0">
                <a:latin typeface="Gill Sans"/>
                <a:ea typeface="Gill Sans"/>
                <a:cs typeface="Gill Sans"/>
              </a:rPr>
              <a:t>Snacks provided must follow the schools healthy eating expectations</a:t>
            </a:r>
          </a:p>
          <a:p>
            <a:r>
              <a:rPr lang="en-GB" dirty="0">
                <a:latin typeface="Gill Sans"/>
                <a:ea typeface="Gill Sans"/>
                <a:cs typeface="Gill Sans"/>
              </a:rPr>
              <a:t>Last week of every term there will be no clubs other than PE clubs</a:t>
            </a:r>
          </a:p>
          <a:p>
            <a:r>
              <a:rPr lang="en-GB" dirty="0">
                <a:latin typeface="Gill Sans"/>
                <a:ea typeface="Gill Sans"/>
                <a:cs typeface="Gill Sans"/>
              </a:rPr>
              <a:t>New clubs letters will be sent out every term and you must sign up termly</a:t>
            </a:r>
          </a:p>
          <a:p>
            <a:endParaRPr lang="en-GB" dirty="0">
              <a:latin typeface="Gill Sans"/>
              <a:ea typeface="Gill Sans"/>
              <a:cs typeface="Gill Sans"/>
            </a:endParaRPr>
          </a:p>
          <a:p>
            <a:endParaRPr lang="en-GB" dirty="0">
              <a:latin typeface="Gill Sans"/>
              <a:ea typeface="Gill Sans"/>
              <a:cs typeface="Gill Sans"/>
            </a:endParaRPr>
          </a:p>
          <a:p>
            <a:endParaRPr lang="en-US" dirty="0"/>
          </a:p>
        </p:txBody>
      </p:sp>
    </p:spTree>
    <p:extLst>
      <p:ext uri="{BB962C8B-B14F-4D97-AF65-F5344CB8AC3E}">
        <p14:creationId xmlns:p14="http://schemas.microsoft.com/office/powerpoint/2010/main" val="3446405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p:txBody>
          <a:bodyPr/>
          <a:lstStyle/>
          <a:p>
            <a:r>
              <a:rPr lang="en-US">
                <a:solidFill>
                  <a:srgbClr val="FF0000"/>
                </a:solidFill>
                <a:latin typeface="Gill Sans"/>
                <a:ea typeface="Gill Sans"/>
                <a:cs typeface="Gill Sans"/>
              </a:rPr>
              <a:t>Support</a:t>
            </a:r>
          </a:p>
        </p:txBody>
      </p:sp>
      <p:sp>
        <p:nvSpPr>
          <p:cNvPr id="27650" name="Content Placeholder 2"/>
          <p:cNvSpPr>
            <a:spLocks noGrp="1"/>
          </p:cNvSpPr>
          <p:nvPr>
            <p:ph idx="1"/>
          </p:nvPr>
        </p:nvSpPr>
        <p:spPr/>
        <p:txBody>
          <a:bodyPr/>
          <a:lstStyle/>
          <a:p>
            <a:r>
              <a:rPr lang="en-GB" dirty="0">
                <a:latin typeface="Gill Sans"/>
                <a:ea typeface="Gill Sans"/>
                <a:cs typeface="Gill Sans"/>
              </a:rPr>
              <a:t>Phase Leader: Mr Rasem</a:t>
            </a:r>
          </a:p>
          <a:p>
            <a:endParaRPr lang="en-GB" dirty="0">
              <a:latin typeface="Gill Sans"/>
              <a:ea typeface="Gill Sans"/>
              <a:cs typeface="Gill Sans"/>
            </a:endParaRPr>
          </a:p>
          <a:p>
            <a:r>
              <a:rPr lang="en-GB" dirty="0">
                <a:latin typeface="Gill Sans"/>
                <a:ea typeface="Gill Sans"/>
                <a:cs typeface="Gill Sans"/>
              </a:rPr>
              <a:t>Inclusion/SEND</a:t>
            </a:r>
            <a:r>
              <a:rPr lang="en-GB">
                <a:latin typeface="Gill Sans"/>
                <a:ea typeface="Gill Sans"/>
                <a:cs typeface="Gill Sans"/>
              </a:rPr>
              <a:t>: Ms </a:t>
            </a:r>
            <a:r>
              <a:rPr lang="en-GB" dirty="0">
                <a:latin typeface="Gill Sans"/>
                <a:ea typeface="Gill Sans"/>
                <a:cs typeface="Gill Sans"/>
              </a:rPr>
              <a:t>Toussaint</a:t>
            </a:r>
            <a:endParaRPr lang="en-GB" b="1" dirty="0">
              <a:latin typeface="Gill Sans"/>
              <a:ea typeface="Gill Sans"/>
              <a:cs typeface="Gill Sans"/>
            </a:endParaRPr>
          </a:p>
          <a:p>
            <a:pPr marL="0" indent="0">
              <a:buNone/>
            </a:pPr>
            <a:endParaRPr lang="en-GB" dirty="0">
              <a:latin typeface="Gill Sans"/>
              <a:ea typeface="Gill Sans"/>
              <a:cs typeface="Gill San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p:txBody>
          <a:bodyPr/>
          <a:lstStyle/>
          <a:p>
            <a:r>
              <a:rPr lang="en-US" dirty="0">
                <a:solidFill>
                  <a:srgbClr val="3366FF"/>
                </a:solidFill>
                <a:latin typeface="Gill Sans"/>
                <a:ea typeface="Gill Sans"/>
                <a:cs typeface="Gill Sans"/>
              </a:rPr>
              <a:t>Other </a:t>
            </a:r>
          </a:p>
        </p:txBody>
      </p:sp>
      <p:sp>
        <p:nvSpPr>
          <p:cNvPr id="29698" name="Content Placeholder 2"/>
          <p:cNvSpPr>
            <a:spLocks noGrp="1"/>
          </p:cNvSpPr>
          <p:nvPr>
            <p:ph idx="1"/>
          </p:nvPr>
        </p:nvSpPr>
        <p:spPr/>
        <p:txBody>
          <a:bodyPr/>
          <a:lstStyle/>
          <a:p>
            <a:r>
              <a:rPr lang="en-GB" dirty="0"/>
              <a:t>Interventions</a:t>
            </a:r>
          </a:p>
          <a:p>
            <a:pPr marL="0" indent="0">
              <a:buNone/>
            </a:pPr>
            <a:r>
              <a:rPr lang="en-GB" dirty="0"/>
              <a:t> </a:t>
            </a:r>
          </a:p>
          <a:p>
            <a:r>
              <a:rPr lang="en-GB" dirty="0"/>
              <a:t>Pick up and drop off</a:t>
            </a:r>
          </a:p>
          <a:p>
            <a:pPr marL="0" indent="0">
              <a:buNone/>
            </a:pPr>
            <a:endParaRPr lang="en-GB" dirty="0"/>
          </a:p>
          <a:p>
            <a:r>
              <a:rPr lang="en-GB" dirty="0"/>
              <a:t>Birthday celebrations – donate a book to the class (no sweets or cakes)</a:t>
            </a:r>
          </a:p>
          <a:p>
            <a:endParaRPr lang="en-GB" dirty="0"/>
          </a:p>
          <a:p>
            <a:endParaRPr lang="en-GB" dirty="0">
              <a:solidFill>
                <a:srgbClr val="7030A0"/>
              </a:solidFill>
            </a:endParaRPr>
          </a:p>
          <a:p>
            <a:endParaRPr lang="en-GB" dirty="0">
              <a:latin typeface="Gill Sans"/>
              <a:ea typeface="Gill Sans"/>
              <a:cs typeface="Gill Sans"/>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p:txBody>
          <a:bodyPr/>
          <a:lstStyle/>
          <a:p>
            <a:r>
              <a:rPr lang="en-US" dirty="0">
                <a:solidFill>
                  <a:srgbClr val="FF0000"/>
                </a:solidFill>
                <a:latin typeface="Gill Sans"/>
                <a:ea typeface="Gill Sans"/>
                <a:cs typeface="Gill Sans"/>
              </a:rPr>
              <a:t>The Teaching Team</a:t>
            </a:r>
          </a:p>
        </p:txBody>
      </p:sp>
      <p:sp>
        <p:nvSpPr>
          <p:cNvPr id="15362" name="Content Placeholder 2"/>
          <p:cNvSpPr>
            <a:spLocks noGrp="1"/>
          </p:cNvSpPr>
          <p:nvPr>
            <p:ph sz="half" idx="1"/>
          </p:nvPr>
        </p:nvSpPr>
        <p:spPr/>
        <p:txBody>
          <a:bodyPr/>
          <a:lstStyle/>
          <a:p>
            <a:pPr marL="0" indent="0">
              <a:buFont typeface="Arial" charset="0"/>
              <a:buNone/>
            </a:pPr>
            <a:endParaRPr lang="en-US" dirty="0"/>
          </a:p>
          <a:p>
            <a:pPr marL="0" indent="0">
              <a:buFont typeface="Arial" charset="0"/>
              <a:buNone/>
            </a:pPr>
            <a:endParaRPr lang="en-US" dirty="0"/>
          </a:p>
          <a:p>
            <a:pPr marL="0" indent="0">
              <a:buFont typeface="Arial" charset="0"/>
              <a:buNone/>
            </a:pPr>
            <a:endParaRPr lang="en-US" dirty="0"/>
          </a:p>
        </p:txBody>
      </p:sp>
      <p:sp>
        <p:nvSpPr>
          <p:cNvPr id="15363" name="Content Placeholder 7"/>
          <p:cNvSpPr>
            <a:spLocks noGrp="1"/>
          </p:cNvSpPr>
          <p:nvPr>
            <p:ph sz="half" idx="2"/>
          </p:nvPr>
        </p:nvSpPr>
        <p:spPr>
          <a:xfrm>
            <a:off x="551622" y="1417638"/>
            <a:ext cx="7823752" cy="4525963"/>
          </a:xfrm>
        </p:spPr>
        <p:txBody>
          <a:bodyPr/>
          <a:lstStyle/>
          <a:p>
            <a:pPr marL="0" indent="0" algn="ctr">
              <a:buFont typeface="Arial" charset="0"/>
              <a:buNone/>
            </a:pPr>
            <a:endParaRPr lang="en-US" sz="3200" dirty="0"/>
          </a:p>
          <a:p>
            <a:pPr marL="0" indent="0" algn="ctr">
              <a:buFont typeface="Arial" charset="0"/>
              <a:buNone/>
            </a:pPr>
            <a:r>
              <a:rPr lang="en-US" sz="3200" b="1" dirty="0"/>
              <a:t>Class teacher: </a:t>
            </a:r>
            <a:r>
              <a:rPr lang="en-US" sz="3200" dirty="0" err="1"/>
              <a:t>Ms</a:t>
            </a:r>
            <a:r>
              <a:rPr lang="en-US" sz="3200" dirty="0"/>
              <a:t> Dina Adams</a:t>
            </a:r>
          </a:p>
          <a:p>
            <a:pPr marL="0" indent="0" algn="ctr">
              <a:buFont typeface="Arial" charset="0"/>
              <a:buNone/>
            </a:pPr>
            <a:endParaRPr lang="en-US" sz="3200" dirty="0"/>
          </a:p>
          <a:p>
            <a:pPr marL="0" indent="0" algn="ctr">
              <a:buFont typeface="Arial" charset="0"/>
              <a:buNone/>
            </a:pPr>
            <a:endParaRPr lang="en-US" sz="3200" dirty="0"/>
          </a:p>
          <a:p>
            <a:pPr marL="0" indent="0" algn="ctr">
              <a:buFont typeface="Arial" charset="0"/>
              <a:buNone/>
            </a:pPr>
            <a:r>
              <a:rPr lang="en-US" sz="3200" b="1" dirty="0"/>
              <a:t>Classroom support: </a:t>
            </a:r>
            <a:r>
              <a:rPr lang="en-US" sz="3200" dirty="0" err="1"/>
              <a:t>Ms</a:t>
            </a:r>
            <a:r>
              <a:rPr lang="en-US" sz="3200" dirty="0"/>
              <a:t> Hameed</a:t>
            </a:r>
          </a:p>
          <a:p>
            <a:pPr marL="0" indent="0" algn="ctr">
              <a:buFont typeface="Arial" charset="0"/>
              <a:buNone/>
            </a:pPr>
            <a:endParaRPr lang="en-US" sz="3200" dirty="0"/>
          </a:p>
          <a:p>
            <a:pPr marL="0" indent="0" algn="ctr">
              <a:buFont typeface="Arial" charset="0"/>
              <a:buNone/>
            </a:pPr>
            <a:endParaRPr lang="en-US" sz="3200" dirty="0"/>
          </a:p>
          <a:p>
            <a:pPr marL="0" indent="0" algn="ctr">
              <a:buFont typeface="Arial" charset="0"/>
              <a:buNone/>
            </a:pPr>
            <a:endParaRPr lang="en-US" sz="3200" dirty="0"/>
          </a:p>
          <a:p>
            <a:pPr marL="0" indent="0" algn="ctr">
              <a:buFont typeface="Arial" charset="0"/>
              <a:buNone/>
            </a:pPr>
            <a:endParaRPr lang="en-US"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idx="4294967295"/>
          </p:nvPr>
        </p:nvSpPr>
        <p:spPr/>
        <p:txBody>
          <a:bodyPr/>
          <a:lstStyle/>
          <a:p>
            <a:r>
              <a:rPr lang="en-US" dirty="0">
                <a:solidFill>
                  <a:srgbClr val="660066"/>
                </a:solidFill>
                <a:latin typeface="Gill Sans"/>
                <a:ea typeface="Gill Sans"/>
                <a:cs typeface="Gill Sans"/>
              </a:rPr>
              <a:t>Concerns</a:t>
            </a:r>
          </a:p>
        </p:txBody>
      </p:sp>
      <p:sp>
        <p:nvSpPr>
          <p:cNvPr id="34819" name="Content Placeholder 2"/>
          <p:cNvSpPr>
            <a:spLocks noGrp="1"/>
          </p:cNvSpPr>
          <p:nvPr>
            <p:ph idx="4294967295"/>
          </p:nvPr>
        </p:nvSpPr>
        <p:spPr/>
        <p:txBody>
          <a:bodyPr/>
          <a:lstStyle/>
          <a:p>
            <a:r>
              <a:rPr lang="en-GB" dirty="0"/>
              <a:t>Complaints procedure (see Complaints Policy on our website)</a:t>
            </a:r>
          </a:p>
          <a:p>
            <a:pPr marL="0" indent="0">
              <a:buNone/>
            </a:pP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dirty="0">
                <a:solidFill>
                  <a:srgbClr val="008000"/>
                </a:solidFill>
                <a:latin typeface="Gill Sans"/>
                <a:ea typeface="Gill Sans"/>
                <a:cs typeface="Gill Sans"/>
              </a:rPr>
              <a:t>Concerns and Meetings</a:t>
            </a:r>
          </a:p>
        </p:txBody>
      </p:sp>
      <p:sp>
        <p:nvSpPr>
          <p:cNvPr id="24578" name="Content Placeholder 2"/>
          <p:cNvSpPr>
            <a:spLocks noGrp="1"/>
          </p:cNvSpPr>
          <p:nvPr>
            <p:ph idx="1"/>
          </p:nvPr>
        </p:nvSpPr>
        <p:spPr>
          <a:xfrm>
            <a:off x="457200" y="1600200"/>
            <a:ext cx="8229600" cy="4686300"/>
          </a:xfrm>
        </p:spPr>
        <p:txBody>
          <a:bodyPr/>
          <a:lstStyle/>
          <a:p>
            <a:pPr algn="l"/>
            <a:r>
              <a:rPr lang="en-GB" b="0" i="0" dirty="0">
                <a:effectLst/>
                <a:latin typeface="Gill Sans MT" panose="020B0502020104020203" pitchFamily="34" charset="77"/>
              </a:rPr>
              <a:t>If you would like to discuss something with your teacher, please contact the office to schedule an appointment.</a:t>
            </a:r>
          </a:p>
          <a:p>
            <a:pPr algn="l"/>
            <a:r>
              <a:rPr lang="en-GB" b="0" i="0" dirty="0">
                <a:effectLst/>
                <a:latin typeface="Gill Sans MT" panose="020B0502020104020203" pitchFamily="34" charset="77"/>
              </a:rPr>
              <a:t>If you have any concerns, please initially approach the class teacher.</a:t>
            </a:r>
          </a:p>
          <a:p>
            <a:pPr algn="l"/>
            <a:r>
              <a:rPr lang="en-GB" b="0" i="0" dirty="0">
                <a:effectLst/>
                <a:latin typeface="Gill Sans MT" panose="020B0502020104020203" pitchFamily="34" charset="77"/>
              </a:rPr>
              <a:t>If these concerns have not been resolved, please then request a meeting with the phase leader or a member of the senior leadership team (SLT).</a:t>
            </a:r>
            <a:endParaRPr lang="en-GB" dirty="0">
              <a:latin typeface="Gill Sans MT" panose="020B0502020104020203" pitchFamily="34" charset="77"/>
              <a:ea typeface="Gill Sans"/>
              <a:cs typeface="Gill Sans"/>
            </a:endParaRPr>
          </a:p>
          <a:p>
            <a:endParaRPr lang="en-GB" dirty="0">
              <a:latin typeface="Gill Sans MT" panose="020B0502020104020203" pitchFamily="34" charset="77"/>
              <a:ea typeface="Gill Sans"/>
              <a:cs typeface="Gill Sans"/>
            </a:endParaRPr>
          </a:p>
          <a:p>
            <a:endParaRPr lang="en-US" dirty="0">
              <a:latin typeface="Gill Sans MT" panose="020B0502020104020203" pitchFamily="34" charset="77"/>
            </a:endParaRPr>
          </a:p>
        </p:txBody>
      </p:sp>
    </p:spTree>
    <p:extLst>
      <p:ext uri="{BB962C8B-B14F-4D97-AF65-F5344CB8AC3E}">
        <p14:creationId xmlns:p14="http://schemas.microsoft.com/office/powerpoint/2010/main" val="1659575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Title 1"/>
          <p:cNvSpPr>
            <a:spLocks noGrp="1"/>
          </p:cNvSpPr>
          <p:nvPr>
            <p:ph type="title"/>
          </p:nvPr>
        </p:nvSpPr>
        <p:spPr/>
        <p:txBody>
          <a:bodyPr/>
          <a:lstStyle/>
          <a:p>
            <a:r>
              <a:rPr lang="en-US" dirty="0">
                <a:solidFill>
                  <a:srgbClr val="008000"/>
                </a:solidFill>
                <a:latin typeface="Gill Sans"/>
                <a:ea typeface="Gill Sans"/>
                <a:cs typeface="Gill Sans"/>
              </a:rPr>
              <a:t>Year 5 School Day</a:t>
            </a:r>
          </a:p>
        </p:txBody>
      </p:sp>
      <p:graphicFrame>
        <p:nvGraphicFramePr>
          <p:cNvPr id="4" name="Table 2">
            <a:extLst>
              <a:ext uri="{FF2B5EF4-FFF2-40B4-BE49-F238E27FC236}">
                <a16:creationId xmlns:a16="http://schemas.microsoft.com/office/drawing/2014/main" id="{24A2D52D-7448-B672-8A41-A8F1B74A0065}"/>
              </a:ext>
            </a:extLst>
          </p:cNvPr>
          <p:cNvGraphicFramePr>
            <a:graphicFrameLocks noGrp="1"/>
          </p:cNvGraphicFramePr>
          <p:nvPr>
            <p:extLst>
              <p:ext uri="{D42A27DB-BD31-4B8C-83A1-F6EECF244321}">
                <p14:modId xmlns:p14="http://schemas.microsoft.com/office/powerpoint/2010/main" val="333735224"/>
              </p:ext>
            </p:extLst>
          </p:nvPr>
        </p:nvGraphicFramePr>
        <p:xfrm>
          <a:off x="1524000" y="1370849"/>
          <a:ext cx="6096000" cy="5034280"/>
        </p:xfrm>
        <a:graphic>
          <a:graphicData uri="http://schemas.openxmlformats.org/drawingml/2006/table">
            <a:tbl>
              <a:tblPr firstRow="1" bandRow="1">
                <a:tableStyleId>{5C22544A-7EE6-4342-B048-85BDC9FD1C3A}</a:tableStyleId>
              </a:tblPr>
              <a:tblGrid>
                <a:gridCol w="2277979">
                  <a:extLst>
                    <a:ext uri="{9D8B030D-6E8A-4147-A177-3AD203B41FA5}">
                      <a16:colId xmlns:a16="http://schemas.microsoft.com/office/drawing/2014/main" val="1582724490"/>
                    </a:ext>
                  </a:extLst>
                </a:gridCol>
                <a:gridCol w="3818021">
                  <a:extLst>
                    <a:ext uri="{9D8B030D-6E8A-4147-A177-3AD203B41FA5}">
                      <a16:colId xmlns:a16="http://schemas.microsoft.com/office/drawing/2014/main" val="3611907435"/>
                    </a:ext>
                  </a:extLst>
                </a:gridCol>
              </a:tblGrid>
              <a:tr h="370840">
                <a:tc>
                  <a:txBody>
                    <a:bodyPr/>
                    <a:lstStyle/>
                    <a:p>
                      <a:endParaRPr lang="en-GB" dirty="0"/>
                    </a:p>
                  </a:txBody>
                  <a:tcPr/>
                </a:tc>
                <a:tc>
                  <a:txBody>
                    <a:bodyPr/>
                    <a:lstStyle/>
                    <a:p>
                      <a:endParaRPr lang="en-GB"/>
                    </a:p>
                  </a:txBody>
                  <a:tcPr/>
                </a:tc>
                <a:extLst>
                  <a:ext uri="{0D108BD9-81ED-4DB2-BD59-A6C34878D82A}">
                    <a16:rowId xmlns:a16="http://schemas.microsoft.com/office/drawing/2014/main" val="1858226750"/>
                  </a:ext>
                </a:extLst>
              </a:tr>
              <a:tr h="370840">
                <a:tc>
                  <a:txBody>
                    <a:bodyPr/>
                    <a:lstStyle/>
                    <a:p>
                      <a:r>
                        <a:rPr lang="en-GB" sz="2800" dirty="0"/>
                        <a:t>8:45am</a:t>
                      </a:r>
                    </a:p>
                  </a:txBody>
                  <a:tcPr/>
                </a:tc>
                <a:tc>
                  <a:txBody>
                    <a:bodyPr/>
                    <a:lstStyle/>
                    <a:p>
                      <a:r>
                        <a:rPr lang="en-GB" sz="2800" dirty="0"/>
                        <a:t>Gates open – Soft Start</a:t>
                      </a:r>
                    </a:p>
                  </a:txBody>
                  <a:tcPr/>
                </a:tc>
                <a:extLst>
                  <a:ext uri="{0D108BD9-81ED-4DB2-BD59-A6C34878D82A}">
                    <a16:rowId xmlns:a16="http://schemas.microsoft.com/office/drawing/2014/main" val="470199984"/>
                  </a:ext>
                </a:extLst>
              </a:tr>
              <a:tr h="370840">
                <a:tc>
                  <a:txBody>
                    <a:bodyPr/>
                    <a:lstStyle/>
                    <a:p>
                      <a:r>
                        <a:rPr lang="en-GB" sz="2800" dirty="0"/>
                        <a:t>9:00am</a:t>
                      </a:r>
                    </a:p>
                  </a:txBody>
                  <a:tcPr/>
                </a:tc>
                <a:tc>
                  <a:txBody>
                    <a:bodyPr/>
                    <a:lstStyle/>
                    <a:p>
                      <a:r>
                        <a:rPr lang="en-GB" sz="2800" dirty="0"/>
                        <a:t>Morning register</a:t>
                      </a:r>
                    </a:p>
                  </a:txBody>
                  <a:tcPr/>
                </a:tc>
                <a:extLst>
                  <a:ext uri="{0D108BD9-81ED-4DB2-BD59-A6C34878D82A}">
                    <a16:rowId xmlns:a16="http://schemas.microsoft.com/office/drawing/2014/main" val="1230791905"/>
                  </a:ext>
                </a:extLst>
              </a:tr>
              <a:tr h="370840">
                <a:tc>
                  <a:txBody>
                    <a:bodyPr/>
                    <a:lstStyle/>
                    <a:p>
                      <a:r>
                        <a:rPr lang="en-GB" sz="2800" dirty="0"/>
                        <a:t>9:10am</a:t>
                      </a:r>
                    </a:p>
                  </a:txBody>
                  <a:tcPr/>
                </a:tc>
                <a:tc>
                  <a:txBody>
                    <a:bodyPr/>
                    <a:lstStyle/>
                    <a:p>
                      <a:r>
                        <a:rPr lang="en-GB" sz="2800" dirty="0"/>
                        <a:t>Collective worship</a:t>
                      </a:r>
                    </a:p>
                  </a:txBody>
                  <a:tcPr/>
                </a:tc>
                <a:extLst>
                  <a:ext uri="{0D108BD9-81ED-4DB2-BD59-A6C34878D82A}">
                    <a16:rowId xmlns:a16="http://schemas.microsoft.com/office/drawing/2014/main" val="282904365"/>
                  </a:ext>
                </a:extLst>
              </a:tr>
              <a:tr h="370840">
                <a:tc>
                  <a:txBody>
                    <a:bodyPr/>
                    <a:lstStyle/>
                    <a:p>
                      <a:r>
                        <a:rPr lang="en-GB" sz="2800" dirty="0"/>
                        <a:t>11:00am</a:t>
                      </a:r>
                    </a:p>
                  </a:txBody>
                  <a:tcPr/>
                </a:tc>
                <a:tc>
                  <a:txBody>
                    <a:bodyPr/>
                    <a:lstStyle/>
                    <a:p>
                      <a:r>
                        <a:rPr lang="en-GB" sz="2800" dirty="0"/>
                        <a:t>Morning break</a:t>
                      </a:r>
                    </a:p>
                  </a:txBody>
                  <a:tcPr/>
                </a:tc>
                <a:extLst>
                  <a:ext uri="{0D108BD9-81ED-4DB2-BD59-A6C34878D82A}">
                    <a16:rowId xmlns:a16="http://schemas.microsoft.com/office/drawing/2014/main" val="1247575963"/>
                  </a:ext>
                </a:extLst>
              </a:tr>
              <a:tr h="370840">
                <a:tc>
                  <a:txBody>
                    <a:bodyPr/>
                    <a:lstStyle/>
                    <a:p>
                      <a:r>
                        <a:rPr lang="en-GB" sz="2800" dirty="0"/>
                        <a:t>12:30noon</a:t>
                      </a:r>
                    </a:p>
                  </a:txBody>
                  <a:tcPr/>
                </a:tc>
                <a:tc>
                  <a:txBody>
                    <a:bodyPr/>
                    <a:lstStyle/>
                    <a:p>
                      <a:r>
                        <a:rPr lang="en-GB" sz="2800" dirty="0"/>
                        <a:t>Lunch break</a:t>
                      </a:r>
                    </a:p>
                  </a:txBody>
                  <a:tcPr/>
                </a:tc>
                <a:extLst>
                  <a:ext uri="{0D108BD9-81ED-4DB2-BD59-A6C34878D82A}">
                    <a16:rowId xmlns:a16="http://schemas.microsoft.com/office/drawing/2014/main" val="1669518396"/>
                  </a:ext>
                </a:extLst>
              </a:tr>
              <a:tr h="370840">
                <a:tc>
                  <a:txBody>
                    <a:bodyPr/>
                    <a:lstStyle/>
                    <a:p>
                      <a:r>
                        <a:rPr lang="en-GB" sz="2800" dirty="0"/>
                        <a:t>1:30pm</a:t>
                      </a:r>
                    </a:p>
                  </a:txBody>
                  <a:tcPr/>
                </a:tc>
                <a:tc>
                  <a:txBody>
                    <a:bodyPr/>
                    <a:lstStyle/>
                    <a:p>
                      <a:r>
                        <a:rPr lang="en-GB" sz="2800" dirty="0"/>
                        <a:t>Afternoon register</a:t>
                      </a:r>
                    </a:p>
                  </a:txBody>
                  <a:tcPr/>
                </a:tc>
                <a:extLst>
                  <a:ext uri="{0D108BD9-81ED-4DB2-BD59-A6C34878D82A}">
                    <a16:rowId xmlns:a16="http://schemas.microsoft.com/office/drawing/2014/main" val="3935973953"/>
                  </a:ext>
                </a:extLst>
              </a:tr>
              <a:tr h="370840">
                <a:tc>
                  <a:txBody>
                    <a:bodyPr/>
                    <a:lstStyle/>
                    <a:p>
                      <a:r>
                        <a:rPr lang="en-GB" sz="2800" dirty="0"/>
                        <a:t>3:30pm</a:t>
                      </a:r>
                    </a:p>
                  </a:txBody>
                  <a:tcPr/>
                </a:tc>
                <a:tc>
                  <a:txBody>
                    <a:bodyPr/>
                    <a:lstStyle/>
                    <a:p>
                      <a:r>
                        <a:rPr lang="en-GB" sz="2800" dirty="0"/>
                        <a:t>School day ends</a:t>
                      </a:r>
                    </a:p>
                  </a:txBody>
                  <a:tcPr/>
                </a:tc>
                <a:extLst>
                  <a:ext uri="{0D108BD9-81ED-4DB2-BD59-A6C34878D82A}">
                    <a16:rowId xmlns:a16="http://schemas.microsoft.com/office/drawing/2014/main" val="3289148560"/>
                  </a:ext>
                </a:extLst>
              </a:tr>
              <a:tr h="370840">
                <a:tc>
                  <a:txBody>
                    <a:bodyPr/>
                    <a:lstStyle/>
                    <a:p>
                      <a:r>
                        <a:rPr lang="en-GB" sz="2800" dirty="0"/>
                        <a:t>3:45pm</a:t>
                      </a:r>
                    </a:p>
                  </a:txBody>
                  <a:tcPr/>
                </a:tc>
                <a:tc>
                  <a:txBody>
                    <a:bodyPr/>
                    <a:lstStyle/>
                    <a:p>
                      <a:r>
                        <a:rPr lang="en-GB" sz="2800" kern="1200" dirty="0">
                          <a:solidFill>
                            <a:schemeClr val="dk1"/>
                          </a:solidFill>
                          <a:effectLst/>
                          <a:latin typeface="+mn-lt"/>
                          <a:ea typeface="+mn-ea"/>
                          <a:cs typeface="+mn-cs"/>
                        </a:rPr>
                        <a:t>After-school clubs start</a:t>
                      </a:r>
                      <a:endParaRPr lang="en-GB" sz="2800" dirty="0"/>
                    </a:p>
                  </a:txBody>
                  <a:tcPr/>
                </a:tc>
                <a:extLst>
                  <a:ext uri="{0D108BD9-81ED-4DB2-BD59-A6C34878D82A}">
                    <a16:rowId xmlns:a16="http://schemas.microsoft.com/office/drawing/2014/main" val="2944130704"/>
                  </a:ext>
                </a:extLst>
              </a:tr>
              <a:tr h="370840">
                <a:tc>
                  <a:txBody>
                    <a:bodyPr/>
                    <a:lstStyle/>
                    <a:p>
                      <a:r>
                        <a:rPr lang="en-GB" sz="2800" dirty="0"/>
                        <a:t>4:45pm</a:t>
                      </a:r>
                    </a:p>
                  </a:txBody>
                  <a:tcPr/>
                </a:tc>
                <a:tc>
                  <a:txBody>
                    <a:bodyPr/>
                    <a:lstStyle/>
                    <a:p>
                      <a:r>
                        <a:rPr lang="en-GB" sz="2800" kern="1200" dirty="0">
                          <a:solidFill>
                            <a:schemeClr val="dk1"/>
                          </a:solidFill>
                          <a:effectLst/>
                          <a:latin typeface="+mn-lt"/>
                          <a:ea typeface="+mn-ea"/>
                          <a:cs typeface="+mn-cs"/>
                        </a:rPr>
                        <a:t>After-school clubs end</a:t>
                      </a:r>
                      <a:endParaRPr lang="en-GB" sz="2800" dirty="0"/>
                    </a:p>
                  </a:txBody>
                  <a:tcPr/>
                </a:tc>
                <a:extLst>
                  <a:ext uri="{0D108BD9-81ED-4DB2-BD59-A6C34878D82A}">
                    <a16:rowId xmlns:a16="http://schemas.microsoft.com/office/drawing/2014/main" val="1604622602"/>
                  </a:ext>
                </a:extLst>
              </a:tr>
            </a:tbl>
          </a:graphicData>
        </a:graphic>
      </p:graphicFrame>
    </p:spTree>
    <p:extLst>
      <p:ext uri="{BB962C8B-B14F-4D97-AF65-F5344CB8AC3E}">
        <p14:creationId xmlns:p14="http://schemas.microsoft.com/office/powerpoint/2010/main" val="1513625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idx="4294967295"/>
          </p:nvPr>
        </p:nvSpPr>
        <p:spPr/>
        <p:txBody>
          <a:bodyPr/>
          <a:lstStyle/>
          <a:p>
            <a:r>
              <a:rPr lang="en-US" dirty="0">
                <a:solidFill>
                  <a:srgbClr val="00B0F0"/>
                </a:solidFill>
                <a:latin typeface="Gill Sans"/>
                <a:ea typeface="Gill Sans"/>
                <a:cs typeface="Gill Sans"/>
              </a:rPr>
              <a:t>School Values</a:t>
            </a:r>
          </a:p>
        </p:txBody>
      </p:sp>
      <p:sp>
        <p:nvSpPr>
          <p:cNvPr id="2" name="Rectangle 1">
            <a:extLst>
              <a:ext uri="{FF2B5EF4-FFF2-40B4-BE49-F238E27FC236}">
                <a16:creationId xmlns:a16="http://schemas.microsoft.com/office/drawing/2014/main" id="{16803F20-5FC4-46B7-8751-8363E9A4920B}"/>
              </a:ext>
            </a:extLst>
          </p:cNvPr>
          <p:cNvSpPr/>
          <p:nvPr/>
        </p:nvSpPr>
        <p:spPr>
          <a:xfrm>
            <a:off x="880533" y="1533706"/>
            <a:ext cx="7439378" cy="4584332"/>
          </a:xfrm>
          <a:prstGeom prst="rect">
            <a:avLst/>
          </a:prstGeom>
        </p:spPr>
        <p:txBody>
          <a:bodyPr wrap="square">
            <a:spAutoFit/>
          </a:bodyPr>
          <a:lstStyle/>
          <a:p>
            <a:pPr algn="ctr">
              <a:lnSpc>
                <a:spcPct val="150000"/>
              </a:lnSpc>
              <a:spcAft>
                <a:spcPts val="0"/>
              </a:spcAft>
            </a:pPr>
            <a:r>
              <a:rPr lang="en-GB" sz="2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Friendship</a:t>
            </a:r>
            <a:endParaRPr lang="en-GB" sz="24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GB" sz="2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Respect </a:t>
            </a:r>
            <a:endParaRPr lang="en-GB" sz="24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GB" sz="2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Wisdom </a:t>
            </a:r>
            <a:endParaRPr lang="en-GB" sz="24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GB" sz="2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Inclusion </a:t>
            </a:r>
            <a:endParaRPr lang="en-GB" sz="24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GB" sz="2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Honesty</a:t>
            </a:r>
            <a:endParaRPr lang="en-GB" sz="24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en-GB" sz="2400" b="1" dirty="0">
                <a:solidFill>
                  <a:srgbClr val="000000"/>
                </a:solidFill>
                <a:latin typeface="Calibri" panose="020F0502020204030204" pitchFamily="34" charset="0"/>
                <a:ea typeface="Calibri" panose="020F0502020204030204" pitchFamily="34" charset="0"/>
                <a:cs typeface="Times New Roman" panose="02020603050405020304" pitchFamily="18" charset="0"/>
              </a:rPr>
              <a:t>Courage</a:t>
            </a:r>
            <a:endParaRPr lang="en-GB" sz="2400" b="1"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2400" dirty="0">
                <a:solidFill>
                  <a:srgbClr val="000000"/>
                </a:solidFill>
                <a:latin typeface="Calibri" panose="020F0502020204030204" pitchFamily="34" charset="0"/>
                <a:ea typeface="Calibri" panose="020F0502020204030204" pitchFamily="34" charset="0"/>
                <a:cs typeface="Times New Roman" panose="02020603050405020304" pitchFamily="18" charset="0"/>
              </a:rPr>
              <a:t> </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2400" b="1" i="1" dirty="0">
                <a:solidFill>
                  <a:srgbClr val="0066FF"/>
                </a:solidFill>
                <a:latin typeface="Calibri" panose="020F0502020204030204" pitchFamily="34" charset="0"/>
                <a:ea typeface="Calibri" panose="020F0502020204030204" pitchFamily="34" charset="0"/>
                <a:cs typeface="Times New Roman" panose="02020603050405020304" pitchFamily="18" charset="0"/>
              </a:rPr>
              <a:t>“To be the best that we can be in faith, hope and love so that we may live life in all its fullness.”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46611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315887D-AEE1-4463-8102-FE50CEBC8538}"/>
              </a:ext>
            </a:extLst>
          </p:cNvPr>
          <p:cNvPicPr>
            <a:picLocks noChangeAspect="1"/>
          </p:cNvPicPr>
          <p:nvPr/>
        </p:nvPicPr>
        <p:blipFill>
          <a:blip r:embed="rId2"/>
          <a:stretch>
            <a:fillRect/>
          </a:stretch>
        </p:blipFill>
        <p:spPr>
          <a:xfrm>
            <a:off x="835378" y="803777"/>
            <a:ext cx="7807092" cy="5100312"/>
          </a:xfrm>
          <a:prstGeom prst="rect">
            <a:avLst/>
          </a:prstGeom>
        </p:spPr>
      </p:pic>
    </p:spTree>
    <p:extLst>
      <p:ext uri="{BB962C8B-B14F-4D97-AF65-F5344CB8AC3E}">
        <p14:creationId xmlns:p14="http://schemas.microsoft.com/office/powerpoint/2010/main" val="1597180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idx="4294967295"/>
          </p:nvPr>
        </p:nvSpPr>
        <p:spPr>
          <a:xfrm>
            <a:off x="457200" y="160337"/>
            <a:ext cx="8229600" cy="1143000"/>
          </a:xfrm>
        </p:spPr>
        <p:txBody>
          <a:bodyPr/>
          <a:lstStyle/>
          <a:p>
            <a:r>
              <a:rPr lang="en-US" dirty="0">
                <a:solidFill>
                  <a:srgbClr val="660066"/>
                </a:solidFill>
                <a:latin typeface="Gill Sans"/>
                <a:ea typeface="Gill Sans"/>
                <a:cs typeface="Gill Sans"/>
              </a:rPr>
              <a:t>Expectations</a:t>
            </a:r>
          </a:p>
        </p:txBody>
      </p:sp>
      <p:sp>
        <p:nvSpPr>
          <p:cNvPr id="33795" name="Content Placeholder 2"/>
          <p:cNvSpPr>
            <a:spLocks noGrp="1"/>
          </p:cNvSpPr>
          <p:nvPr>
            <p:ph idx="4294967295"/>
          </p:nvPr>
        </p:nvSpPr>
        <p:spPr>
          <a:xfrm>
            <a:off x="1614488" y="1600200"/>
            <a:ext cx="7072312" cy="4525963"/>
          </a:xfrm>
        </p:spPr>
        <p:txBody>
          <a:bodyPr/>
          <a:lstStyle/>
          <a:p>
            <a:r>
              <a:rPr lang="en-US" dirty="0"/>
              <a:t>Attendance</a:t>
            </a:r>
          </a:p>
          <a:p>
            <a:r>
              <a:rPr lang="en-US" dirty="0"/>
              <a:t>Punctuality</a:t>
            </a:r>
          </a:p>
          <a:p>
            <a:r>
              <a:rPr lang="en-GB" dirty="0"/>
              <a:t>School and class rules (3 Bs)</a:t>
            </a:r>
          </a:p>
          <a:p>
            <a:r>
              <a:rPr lang="en-GB" dirty="0"/>
              <a:t>Responsibilities</a:t>
            </a:r>
          </a:p>
          <a:p>
            <a:r>
              <a:rPr lang="en-GB" dirty="0"/>
              <a:t>Rewards</a:t>
            </a:r>
          </a:p>
          <a:p>
            <a:r>
              <a:rPr lang="en-GB" dirty="0"/>
              <a:t>Sanctions</a:t>
            </a:r>
          </a:p>
          <a:p>
            <a:r>
              <a:rPr lang="en-GB" dirty="0"/>
              <a:t>Healthy school – packed lunches and nut free policy</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idx="4294967295"/>
          </p:nvPr>
        </p:nvSpPr>
        <p:spPr/>
        <p:txBody>
          <a:bodyPr/>
          <a:lstStyle/>
          <a:p>
            <a:r>
              <a:rPr lang="en-US" dirty="0">
                <a:solidFill>
                  <a:srgbClr val="660066"/>
                </a:solidFill>
                <a:latin typeface="Gill Sans"/>
                <a:ea typeface="Gill Sans"/>
                <a:cs typeface="Gill Sans"/>
              </a:rPr>
              <a:t>Expectations</a:t>
            </a:r>
          </a:p>
        </p:txBody>
      </p:sp>
      <p:sp>
        <p:nvSpPr>
          <p:cNvPr id="33795" name="Content Placeholder 2"/>
          <p:cNvSpPr>
            <a:spLocks noGrp="1"/>
          </p:cNvSpPr>
          <p:nvPr>
            <p:ph idx="4294967295"/>
          </p:nvPr>
        </p:nvSpPr>
        <p:spPr>
          <a:xfrm>
            <a:off x="553156" y="1766454"/>
            <a:ext cx="8133644" cy="4525963"/>
          </a:xfrm>
        </p:spPr>
        <p:txBody>
          <a:bodyPr/>
          <a:lstStyle/>
          <a:p>
            <a:pPr marL="0" indent="0">
              <a:buNone/>
            </a:pPr>
            <a:endParaRPr lang="en-GB" sz="2400" u="sng" dirty="0">
              <a:latin typeface="Gill Sans MT" panose="020B0502020104020203" pitchFamily="34" charset="77"/>
            </a:endParaRPr>
          </a:p>
          <a:p>
            <a:pPr marL="0" indent="0">
              <a:buNone/>
            </a:pPr>
            <a:endParaRPr lang="en-GB" sz="2400" u="sng" dirty="0">
              <a:latin typeface="Gill Sans MT" panose="020B0502020104020203" pitchFamily="34" charset="77"/>
            </a:endParaRPr>
          </a:p>
          <a:p>
            <a:pPr marL="0" indent="0">
              <a:buNone/>
            </a:pPr>
            <a:r>
              <a:rPr lang="en-GB" sz="2400" u="sng" dirty="0">
                <a:latin typeface="Gill Sans MT" panose="020B0502020104020203" pitchFamily="34" charset="77"/>
              </a:rPr>
              <a:t>Class Dojos</a:t>
            </a:r>
            <a:br>
              <a:rPr lang="en-GB" sz="2400" u="sng" dirty="0">
                <a:latin typeface="Gill Sans MT" panose="020B0502020104020203" pitchFamily="34" charset="77"/>
              </a:rPr>
            </a:br>
            <a:endParaRPr lang="en-GB" sz="2400" u="sng" dirty="0">
              <a:latin typeface="Gill Sans MT" panose="020B0502020104020203" pitchFamily="34" charset="77"/>
            </a:endParaRPr>
          </a:p>
          <a:p>
            <a:r>
              <a:rPr lang="en-GB" sz="2400" b="0" i="0" dirty="0">
                <a:effectLst/>
                <a:latin typeface="Gill Sans MT" panose="020B0502020104020203" pitchFamily="34" charset="77"/>
              </a:rPr>
              <a:t>Children receive Class Dojos in class as a recognition of their embodiment of our school values.</a:t>
            </a:r>
          </a:p>
          <a:p>
            <a:pPr marL="0" indent="0">
              <a:buNone/>
            </a:pPr>
            <a:endParaRPr lang="en-GB" sz="2400" dirty="0">
              <a:latin typeface="Gill Sans MT" panose="020B0502020104020203" pitchFamily="34" charset="77"/>
            </a:endParaRPr>
          </a:p>
          <a:p>
            <a:pPr marL="0" indent="0">
              <a:buNone/>
            </a:pPr>
            <a:r>
              <a:rPr lang="en-GB" sz="2400" u="sng" dirty="0">
                <a:latin typeface="Gill Sans MT" panose="020B0502020104020203" pitchFamily="34" charset="77"/>
              </a:rPr>
              <a:t>Wonderful Work and Shining Stars</a:t>
            </a:r>
            <a:br>
              <a:rPr lang="en-GB" sz="2400" u="sng" dirty="0">
                <a:latin typeface="Gill Sans MT" panose="020B0502020104020203" pitchFamily="34" charset="77"/>
              </a:rPr>
            </a:br>
            <a:endParaRPr lang="en-GB" sz="2400" u="sng" dirty="0">
              <a:latin typeface="Gill Sans MT" panose="020B0502020104020203" pitchFamily="34" charset="77"/>
            </a:endParaRPr>
          </a:p>
          <a:p>
            <a:r>
              <a:rPr lang="en-GB" sz="2400" b="0" i="0" dirty="0">
                <a:effectLst/>
                <a:latin typeface="Gill Sans MT" panose="020B0502020104020203" pitchFamily="34" charset="77"/>
              </a:rPr>
              <a:t>Each week, the Headteacher presents a certificate to </a:t>
            </a:r>
            <a:r>
              <a:rPr lang="en-GB" sz="2400" b="0" i="0" dirty="0" err="1">
                <a:effectLst/>
                <a:latin typeface="Gill Sans MT" panose="020B0502020104020203" pitchFamily="34" charset="77"/>
              </a:rPr>
              <a:t>honor</a:t>
            </a:r>
            <a:r>
              <a:rPr lang="en-GB" sz="2400" b="0" i="0" dirty="0">
                <a:effectLst/>
                <a:latin typeface="Gill Sans MT" panose="020B0502020104020203" pitchFamily="34" charset="77"/>
              </a:rPr>
              <a:t> an individual's outstanding contributions.</a:t>
            </a:r>
            <a:endParaRPr lang="en-GB" sz="2400" dirty="0">
              <a:latin typeface="Gill Sans MT" panose="020B0502020104020203" pitchFamily="34" charset="77"/>
            </a:endParaRPr>
          </a:p>
        </p:txBody>
      </p:sp>
      <p:pic>
        <p:nvPicPr>
          <p:cNvPr id="2" name="Picture 1">
            <a:extLst>
              <a:ext uri="{FF2B5EF4-FFF2-40B4-BE49-F238E27FC236}">
                <a16:creationId xmlns:a16="http://schemas.microsoft.com/office/drawing/2014/main" id="{9DAED39A-6587-440E-A550-71C897D70FFD}"/>
              </a:ext>
            </a:extLst>
          </p:cNvPr>
          <p:cNvPicPr>
            <a:picLocks noChangeAspect="1"/>
          </p:cNvPicPr>
          <p:nvPr/>
        </p:nvPicPr>
        <p:blipFill>
          <a:blip r:embed="rId2"/>
          <a:stretch>
            <a:fillRect/>
          </a:stretch>
        </p:blipFill>
        <p:spPr>
          <a:xfrm>
            <a:off x="3408598" y="1355292"/>
            <a:ext cx="2326803" cy="1446981"/>
          </a:xfrm>
          <a:prstGeom prst="rect">
            <a:avLst/>
          </a:prstGeom>
        </p:spPr>
      </p:pic>
    </p:spTree>
    <p:extLst>
      <p:ext uri="{BB962C8B-B14F-4D97-AF65-F5344CB8AC3E}">
        <p14:creationId xmlns:p14="http://schemas.microsoft.com/office/powerpoint/2010/main" val="24422749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idx="4294967295"/>
          </p:nvPr>
        </p:nvSpPr>
        <p:spPr/>
        <p:txBody>
          <a:bodyPr/>
          <a:lstStyle/>
          <a:p>
            <a:r>
              <a:rPr lang="en-US" dirty="0">
                <a:solidFill>
                  <a:srgbClr val="660066"/>
                </a:solidFill>
                <a:latin typeface="Gill Sans"/>
                <a:ea typeface="Gill Sans"/>
                <a:cs typeface="Gill Sans"/>
              </a:rPr>
              <a:t>Expectations</a:t>
            </a:r>
          </a:p>
        </p:txBody>
      </p:sp>
      <p:sp>
        <p:nvSpPr>
          <p:cNvPr id="33795" name="Content Placeholder 2"/>
          <p:cNvSpPr>
            <a:spLocks noGrp="1"/>
          </p:cNvSpPr>
          <p:nvPr>
            <p:ph idx="4294967295"/>
          </p:nvPr>
        </p:nvSpPr>
        <p:spPr>
          <a:xfrm>
            <a:off x="553156" y="1600200"/>
            <a:ext cx="8133644" cy="4525963"/>
          </a:xfrm>
        </p:spPr>
        <p:txBody>
          <a:bodyPr/>
          <a:lstStyle/>
          <a:p>
            <a:pPr marL="0" indent="0">
              <a:buNone/>
            </a:pPr>
            <a:r>
              <a:rPr lang="en-GB" sz="2400" u="sng" dirty="0">
                <a:latin typeface="Gill Sans MT" panose="020B0502020104020203" pitchFamily="34" charset="77"/>
              </a:rPr>
              <a:t>Traffic Light System </a:t>
            </a:r>
          </a:p>
          <a:p>
            <a:pPr marL="0" indent="0">
              <a:buNone/>
            </a:pPr>
            <a:r>
              <a:rPr lang="en-GB" sz="1100" u="sng" dirty="0">
                <a:latin typeface="Gill Sans MT" panose="020B0502020104020203" pitchFamily="34" charset="77"/>
              </a:rPr>
              <a:t> </a:t>
            </a:r>
          </a:p>
          <a:p>
            <a:pPr algn="l"/>
            <a:r>
              <a:rPr lang="en-GB" sz="2400" b="0" i="0" dirty="0">
                <a:effectLst/>
                <a:latin typeface="Gill Sans MT" panose="020B0502020104020203" pitchFamily="34" charset="77"/>
              </a:rPr>
              <a:t>A classroom traffic light system is implemented for instances when children do not adhere to the rules.  All children begin each day on the green light.</a:t>
            </a:r>
          </a:p>
          <a:p>
            <a:pPr algn="l"/>
            <a:r>
              <a:rPr lang="en-GB" sz="2400" b="0" i="0" dirty="0">
                <a:effectLst/>
                <a:latin typeface="Gill Sans MT" panose="020B0502020104020203" pitchFamily="34" charset="77"/>
              </a:rPr>
              <a:t>Progressing to the red light will entail a 5-minute reflection time in the classroom.</a:t>
            </a:r>
          </a:p>
          <a:p>
            <a:pPr algn="l"/>
            <a:r>
              <a:rPr lang="en-GB" sz="2400" b="0" i="0" dirty="0">
                <a:effectLst/>
                <a:latin typeface="Gill Sans MT" panose="020B0502020104020203" pitchFamily="34" charset="77"/>
              </a:rPr>
              <a:t>If a child persists in not following the rules, it will lead to a 15-minute reflection time, with parents being notified accordingly.</a:t>
            </a:r>
          </a:p>
          <a:p>
            <a:pPr algn="l"/>
            <a:r>
              <a:rPr lang="en-GB" sz="2400" b="0" i="0" dirty="0">
                <a:effectLst/>
                <a:latin typeface="Gill Sans MT" panose="020B0502020104020203" pitchFamily="34" charset="77"/>
              </a:rPr>
              <a:t>If a child accumulates three 15-minute reflection sessions within a two-week period, a meeting will be scheduled between the parent and the class teacher.</a:t>
            </a:r>
          </a:p>
        </p:txBody>
      </p:sp>
    </p:spTree>
    <p:extLst>
      <p:ext uri="{BB962C8B-B14F-4D97-AF65-F5344CB8AC3E}">
        <p14:creationId xmlns:p14="http://schemas.microsoft.com/office/powerpoint/2010/main" val="4283888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fontAlgn="auto">
              <a:spcAft>
                <a:spcPts val="0"/>
              </a:spcAft>
              <a:defRPr/>
            </a:pPr>
            <a:r>
              <a:rPr lang="en-US" dirty="0">
                <a:solidFill>
                  <a:schemeClr val="accent6">
                    <a:lumMod val="75000"/>
                  </a:schemeClr>
                </a:solidFill>
                <a:latin typeface="Gill Sans"/>
                <a:cs typeface="Gill Sans"/>
              </a:rPr>
              <a:t>Year 5 Wider Curriculum</a:t>
            </a:r>
          </a:p>
        </p:txBody>
      </p:sp>
      <p:sp>
        <p:nvSpPr>
          <p:cNvPr id="3" name="Content Placeholder 2"/>
          <p:cNvSpPr>
            <a:spLocks noGrp="1"/>
          </p:cNvSpPr>
          <p:nvPr>
            <p:ph idx="1"/>
          </p:nvPr>
        </p:nvSpPr>
        <p:spPr>
          <a:xfrm>
            <a:off x="457200" y="1600200"/>
            <a:ext cx="8229600" cy="4012949"/>
          </a:xfrm>
        </p:spPr>
        <p:txBody>
          <a:bodyPr>
            <a:normAutofit fontScale="92500" lnSpcReduction="10000"/>
          </a:bodyPr>
          <a:lstStyle/>
          <a:p>
            <a:pPr marL="0" indent="0">
              <a:buNone/>
            </a:pPr>
            <a:r>
              <a:rPr lang="en-GB" sz="1600" b="1" dirty="0"/>
              <a:t>Autumn 1:</a:t>
            </a:r>
          </a:p>
          <a:p>
            <a:pPr marL="0" indent="0">
              <a:buNone/>
            </a:pPr>
            <a:endParaRPr lang="en-GB" sz="1600" b="1" dirty="0"/>
          </a:p>
          <a:p>
            <a:pPr>
              <a:buFont typeface="Arial" panose="020B0604020202020204" pitchFamily="34" charset="0"/>
              <a:buChar char="•"/>
            </a:pPr>
            <a:r>
              <a:rPr lang="en-GB" sz="1600" b="1" dirty="0"/>
              <a:t>Maths</a:t>
            </a:r>
            <a:r>
              <a:rPr lang="en-GB" sz="1600" dirty="0"/>
              <a:t>:</a:t>
            </a:r>
          </a:p>
          <a:p>
            <a:pPr lvl="1">
              <a:buFont typeface="Wingdings" pitchFamily="2" charset="2"/>
              <a:buChar char="Ø"/>
            </a:pPr>
            <a:r>
              <a:rPr lang="en-GB" sz="1400" dirty="0"/>
              <a:t>Unit 1: Reasoning with large whole numbers</a:t>
            </a:r>
          </a:p>
          <a:p>
            <a:pPr lvl="1">
              <a:buFont typeface="Wingdings" pitchFamily="2" charset="2"/>
              <a:buChar char="Ø"/>
            </a:pPr>
            <a:r>
              <a:rPr lang="en-GB" sz="1400" dirty="0"/>
              <a:t>Unit 2: Problem solving with integer addition and subtraction</a:t>
            </a:r>
          </a:p>
          <a:p>
            <a:pPr lvl="1">
              <a:buFont typeface="Wingdings" pitchFamily="2" charset="2"/>
              <a:buChar char="Ø"/>
            </a:pPr>
            <a:r>
              <a:rPr lang="en-GB" sz="1400" dirty="0"/>
              <a:t>Unit 3: Line graphs and timetables</a:t>
            </a:r>
          </a:p>
          <a:p>
            <a:pPr>
              <a:buFont typeface="Arial" panose="020B0604020202020204" pitchFamily="34" charset="0"/>
              <a:buChar char="•"/>
            </a:pPr>
            <a:r>
              <a:rPr lang="en-GB" sz="1600" b="1" dirty="0"/>
              <a:t>Science</a:t>
            </a:r>
            <a:r>
              <a:rPr lang="en-GB" sz="1600" dirty="0"/>
              <a:t>: Life cycles and reproduction (Biology)</a:t>
            </a:r>
          </a:p>
          <a:p>
            <a:pPr>
              <a:buFont typeface="Arial" panose="020B0604020202020204" pitchFamily="34" charset="0"/>
              <a:buChar char="•"/>
            </a:pPr>
            <a:r>
              <a:rPr lang="en-GB" sz="1600" b="1" dirty="0"/>
              <a:t>RE</a:t>
            </a:r>
            <a:r>
              <a:rPr lang="en-GB" sz="1600" dirty="0"/>
              <a:t>: What do the miracles tell us about Jesus?</a:t>
            </a:r>
          </a:p>
          <a:p>
            <a:pPr>
              <a:buFont typeface="Arial" panose="020B0604020202020204" pitchFamily="34" charset="0"/>
              <a:buChar char="•"/>
            </a:pPr>
            <a:r>
              <a:rPr lang="en-GB" sz="1600" b="1" dirty="0"/>
              <a:t>Computing</a:t>
            </a:r>
            <a:r>
              <a:rPr lang="en-GB" sz="1600" dirty="0"/>
              <a:t>: Computing Systems &amp; Networks: Systems &amp; searching</a:t>
            </a:r>
          </a:p>
          <a:p>
            <a:pPr>
              <a:buFont typeface="Arial" panose="020B0604020202020204" pitchFamily="34" charset="0"/>
              <a:buChar char="•"/>
            </a:pPr>
            <a:r>
              <a:rPr lang="en-GB" sz="1600" b="1" dirty="0"/>
              <a:t>Geography</a:t>
            </a:r>
            <a:r>
              <a:rPr lang="en-GB" sz="1600" dirty="0"/>
              <a:t>: What is life like in the Alps?</a:t>
            </a:r>
          </a:p>
          <a:p>
            <a:pPr>
              <a:buFont typeface="Arial" panose="020B0604020202020204" pitchFamily="34" charset="0"/>
              <a:buChar char="•"/>
            </a:pPr>
            <a:r>
              <a:rPr lang="en-GB" sz="1600" b="1" dirty="0"/>
              <a:t>Art</a:t>
            </a:r>
            <a:r>
              <a:rPr lang="en-GB" sz="1600" dirty="0"/>
              <a:t>: Drawing: I need space</a:t>
            </a:r>
          </a:p>
          <a:p>
            <a:pPr>
              <a:buFont typeface="Arial" panose="020B0604020202020204" pitchFamily="34" charset="0"/>
              <a:buChar char="•"/>
            </a:pPr>
            <a:r>
              <a:rPr lang="en-GB" sz="1600" b="1" dirty="0"/>
              <a:t>PSHE</a:t>
            </a:r>
            <a:r>
              <a:rPr lang="en-GB" sz="1600" dirty="0"/>
              <a:t>: Me and My Relationships (Feelings, friendship skills, assertive skills, cooperation)</a:t>
            </a:r>
          </a:p>
          <a:p>
            <a:pPr>
              <a:buFont typeface="Arial" panose="020B0604020202020204" pitchFamily="34" charset="0"/>
              <a:buChar char="•"/>
            </a:pPr>
            <a:r>
              <a:rPr lang="en-GB" sz="1600" b="1" dirty="0"/>
              <a:t>Music</a:t>
            </a:r>
            <a:r>
              <a:rPr lang="en-GB" sz="1600" dirty="0"/>
              <a:t>: Composition notation (Theme: Ancient Egypt)</a:t>
            </a:r>
          </a:p>
          <a:p>
            <a:pPr>
              <a:buFont typeface="Arial" panose="020B0604020202020204" pitchFamily="34" charset="0"/>
              <a:buChar char="•"/>
            </a:pPr>
            <a:r>
              <a:rPr lang="en-GB" sz="1600" b="1" dirty="0"/>
              <a:t>PE</a:t>
            </a:r>
            <a:r>
              <a:rPr lang="en-GB" sz="1600" dirty="0"/>
              <a:t>: Basketball, Netball</a:t>
            </a:r>
          </a:p>
          <a:p>
            <a:pPr>
              <a:buFont typeface="Arial" panose="020B0604020202020204" pitchFamily="34" charset="0"/>
              <a:buChar char="•"/>
            </a:pPr>
            <a:r>
              <a:rPr lang="en-GB" sz="1600" b="1" dirty="0"/>
              <a:t>MFL (Spanish)</a:t>
            </a:r>
            <a:r>
              <a:rPr lang="en-GB" sz="1600" dirty="0"/>
              <a:t>: Phonetics 1-3</a:t>
            </a:r>
          </a:p>
        </p:txBody>
      </p:sp>
      <p:sp>
        <p:nvSpPr>
          <p:cNvPr id="4" name="TextBox 3">
            <a:extLst>
              <a:ext uri="{FF2B5EF4-FFF2-40B4-BE49-F238E27FC236}">
                <a16:creationId xmlns:a16="http://schemas.microsoft.com/office/drawing/2014/main" id="{9CB625C8-462E-4FEA-BDD4-D746AA034093}"/>
              </a:ext>
            </a:extLst>
          </p:cNvPr>
          <p:cNvSpPr txBox="1"/>
          <p:nvPr/>
        </p:nvSpPr>
        <p:spPr>
          <a:xfrm>
            <a:off x="606582" y="5613149"/>
            <a:ext cx="7885568" cy="707886"/>
          </a:xfrm>
          <a:prstGeom prst="rect">
            <a:avLst/>
          </a:prstGeom>
          <a:noFill/>
        </p:spPr>
        <p:txBody>
          <a:bodyPr wrap="square" rtlCol="0">
            <a:spAutoFit/>
          </a:bodyPr>
          <a:lstStyle/>
          <a:p>
            <a:r>
              <a:rPr lang="en-GB" sz="2000" dirty="0">
                <a:latin typeface="Gill Sans"/>
              </a:rPr>
              <a:t>* You will receive half-termly newsletters about specific units of learning in your child’s year group</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771</TotalTime>
  <Words>1077</Words>
  <Application>Microsoft Macintosh PowerPoint</Application>
  <PresentationFormat>On-screen Show (4:3)</PresentationFormat>
  <Paragraphs>159</Paragraphs>
  <Slides>21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Gill Sans</vt:lpstr>
      <vt:lpstr>Gill Sans MT</vt:lpstr>
      <vt:lpstr>Söhne</vt:lpstr>
      <vt:lpstr>Wingdings</vt:lpstr>
      <vt:lpstr>Office Theme</vt:lpstr>
      <vt:lpstr>St. Augustine’s Primary  Meet the Teacher Meeting  Year 5  September 2025 </vt:lpstr>
      <vt:lpstr>The Teaching Team</vt:lpstr>
      <vt:lpstr>Year 5 School Day</vt:lpstr>
      <vt:lpstr>School Values</vt:lpstr>
      <vt:lpstr>PowerPoint Presentation</vt:lpstr>
      <vt:lpstr>Expectations</vt:lpstr>
      <vt:lpstr>Expectations</vt:lpstr>
      <vt:lpstr>Expectations</vt:lpstr>
      <vt:lpstr>Year 5 Wider Curriculum</vt:lpstr>
      <vt:lpstr>Key Objectives</vt:lpstr>
      <vt:lpstr>Physical Education</vt:lpstr>
      <vt:lpstr>Home-School Reading</vt:lpstr>
      <vt:lpstr>Homework</vt:lpstr>
      <vt:lpstr>Communication</vt:lpstr>
      <vt:lpstr>Equipment</vt:lpstr>
      <vt:lpstr>Parental Involvement</vt:lpstr>
      <vt:lpstr>After School Clubs</vt:lpstr>
      <vt:lpstr>Support</vt:lpstr>
      <vt:lpstr>Other </vt:lpstr>
      <vt:lpstr>Concerns</vt:lpstr>
      <vt:lpstr>Concerns and Meetings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Dean</dc:creator>
  <cp:lastModifiedBy>Dina Adams</cp:lastModifiedBy>
  <cp:revision>94</cp:revision>
  <cp:lastPrinted>2016-09-12T07:07:19Z</cp:lastPrinted>
  <dcterms:created xsi:type="dcterms:W3CDTF">2014-09-01T18:52:46Z</dcterms:created>
  <dcterms:modified xsi:type="dcterms:W3CDTF">2026-04-01T23:02:01Z</dcterms:modified>
</cp:coreProperties>
</file>