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0" r:id="rId4"/>
    <p:sldId id="282" r:id="rId5"/>
    <p:sldId id="275" r:id="rId6"/>
    <p:sldId id="285" r:id="rId7"/>
    <p:sldId id="260" r:id="rId8"/>
    <p:sldId id="287" r:id="rId9"/>
    <p:sldId id="290" r:id="rId10"/>
    <p:sldId id="291" r:id="rId11"/>
    <p:sldId id="289" r:id="rId12"/>
    <p:sldId id="292" r:id="rId13"/>
    <p:sldId id="267" r:id="rId14"/>
    <p:sldId id="293" r:id="rId15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CC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20" autoAdjust="0"/>
    <p:restoredTop sz="95884"/>
  </p:normalViewPr>
  <p:slideViewPr>
    <p:cSldViewPr snapToGrid="0" snapToObjects="1">
      <p:cViewPr>
        <p:scale>
          <a:sx n="84" d="100"/>
          <a:sy n="84" d="100"/>
        </p:scale>
        <p:origin x="2824" y="8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93EFD-F41D-43EE-B4D8-20E1C2808200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9E188-A322-4703-A694-AA80B9543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753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AC03C-2F81-ED4D-ABD4-25C1A9FC213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71334-72EA-7046-955C-BF1A3AA3D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74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71334-72EA-7046-955C-BF1A3AA3D67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25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200" dirty="0"/>
              <a:t>The start of the day is from 8:45am. The day begins with a Soft Start, during which children will be provided with a range of activities in their classroom. Children arriving after 9:00am will be marked as late.</a:t>
            </a:r>
          </a:p>
          <a:p>
            <a:pPr eaLnBrk="1" hangingPunct="1"/>
            <a:endParaRPr lang="en-US" sz="1200" dirty="0"/>
          </a:p>
          <a:p>
            <a:pPr eaLnBrk="1" hangingPunct="1"/>
            <a:r>
              <a:rPr lang="en-US" sz="1200" dirty="0"/>
              <a:t>Lunch is at …</a:t>
            </a:r>
          </a:p>
          <a:p>
            <a:pPr marL="0" indent="0" eaLnBrk="1" hangingPunct="1">
              <a:buNone/>
            </a:pPr>
            <a:endParaRPr lang="en-US" sz="1200" dirty="0"/>
          </a:p>
          <a:p>
            <a:pPr eaLnBrk="1" hangingPunct="1"/>
            <a:r>
              <a:rPr lang="en-US" sz="1200" dirty="0"/>
              <a:t>End of the day is 3.30pm - children must tell an adult before leaving the school.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71334-72EA-7046-955C-BF1A3AA3D67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00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71334-72EA-7046-955C-BF1A3AA3D67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483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71334-72EA-7046-955C-BF1A3AA3D67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91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096DA-CF29-4A43-A6D5-98B34BDAFA31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F66A-1357-4161-B61D-38F9375EA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225BB-5736-4C84-81F3-5C4AF792D25A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BA62A-EF38-4530-A9F2-09798143E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B7389-E466-432E-AF40-0E6F9FD92327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0819F-A927-47B9-9E75-CAD928946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70381-396B-495A-AC4B-E82418E9D669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83FFA-A121-4BDA-9477-6128B5EC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5F4D2-AAA1-42D2-A633-48C01C90AD17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CCD4C-FCDB-4451-87F1-57DCC04D1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AD583-E88A-41F2-A6B3-6BF129A5965B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15576-4704-4806-9946-4B8319C0B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5CAD-AD82-40CF-924B-8241DF0A9313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17D3-6672-44D1-8A90-3180B71F9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759EC-6A22-4B99-A035-05CCF557211A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EE7B6-A164-4621-A358-4AEE21EA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1A073-2A02-421E-BF4A-950362AC4061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9DF58-5F48-451F-9686-FAC43736C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95660-95AC-4471-BAC8-85E84388619D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0D527-C9F3-4836-92C9-B31FEC583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F3F5E-AFCE-4BCA-8E10-C1F4D45FABE8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C9893-5B73-4436-9E06-1854E4C69C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251F92-33D0-4FBB-8D49-B4EFEEA67D99}" type="datetimeFigureOut">
              <a:rPr lang="en-US"/>
              <a:pPr>
                <a:defRPr/>
              </a:pPr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B78EC1-7EF1-40B5-9118-D764BAC8A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4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84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406640" y="-457200"/>
            <a:ext cx="2468880" cy="2468880"/>
          </a:xfrm>
          <a:prstGeom prst="ellipse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955279" y="91440"/>
            <a:ext cx="1463040" cy="1463040"/>
          </a:xfrm>
          <a:prstGeom prst="ellipse">
            <a:avLst/>
          </a:prstGeom>
          <a:solidFill>
            <a:srgbClr val="E8B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640080" y="5303520"/>
            <a:ext cx="2194560" cy="2194560"/>
          </a:xfrm>
          <a:prstGeom prst="ellipse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6949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E8B235"/>
                </a:solidFill>
                <a:latin typeface="Aptos"/>
              </a:rPr>
              <a:t>ST. AUGUSTINE’S PRIMARY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417320"/>
            <a:ext cx="71323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Meet the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743200"/>
            <a:ext cx="5029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ptos"/>
              </a:rPr>
              <a:t>Year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3320"/>
            <a:ext cx="68580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FEEE4"/>
                </a:solidFill>
                <a:latin typeface="Aptos"/>
              </a:rPr>
              <a:t>A warm welcome to a year of curiosity, confidence and growth.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989320"/>
            <a:ext cx="36576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E8B235"/>
                </a:solidFill>
                <a:latin typeface="Aptos"/>
              </a:rPr>
              <a:t>SEPTEMBER 202</a:t>
            </a:r>
            <a:r>
              <a:rPr lang="en-GB" sz="1100" b="1" dirty="0">
                <a:solidFill>
                  <a:srgbClr val="E8B235"/>
                </a:solidFill>
                <a:latin typeface="Aptos"/>
              </a:rPr>
              <a:t>6</a:t>
            </a:r>
            <a:endParaRPr sz="1100" b="1" dirty="0">
              <a:solidFill>
                <a:srgbClr val="E8B235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ptos"/>
                <a:ea typeface="Gill Sans"/>
                <a:cs typeface="Gill Sans"/>
              </a:rPr>
              <a:t>The Teaching Team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  <a:p>
            <a:pPr marL="0" indent="0">
              <a:buFont typeface="Arial" charset="0"/>
              <a:buNone/>
            </a:pPr>
            <a:endParaRPr lang="en-US" dirty="0"/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15363" name="Content Placeholder 7"/>
          <p:cNvSpPr>
            <a:spLocks noGrp="1"/>
          </p:cNvSpPr>
          <p:nvPr>
            <p:ph sz="half" idx="2"/>
          </p:nvPr>
        </p:nvSpPr>
        <p:spPr>
          <a:xfrm>
            <a:off x="551622" y="1417638"/>
            <a:ext cx="7823752" cy="452596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sz="3200" dirty="0"/>
          </a:p>
          <a:p>
            <a:pPr marL="0" indent="0" algn="ctr">
              <a:buFont typeface="Arial" charset="0"/>
              <a:buNone/>
            </a:pPr>
            <a:r>
              <a:rPr lang="en-US" sz="3200" b="1" dirty="0">
                <a:solidFill>
                  <a:srgbClr val="252B30"/>
                </a:solidFill>
                <a:latin typeface="Aptos"/>
              </a:rPr>
              <a:t>Class teacher: </a:t>
            </a:r>
            <a:r>
              <a:rPr lang="en-US" sz="3200" dirty="0">
                <a:solidFill>
                  <a:srgbClr val="252B30"/>
                </a:solidFill>
                <a:latin typeface="Aptos"/>
              </a:rPr>
              <a:t>Ms. Dina Adams</a:t>
            </a:r>
          </a:p>
          <a:p>
            <a:pPr marL="0" indent="0" algn="ctr">
              <a:buFont typeface="Arial" charset="0"/>
              <a:buNone/>
            </a:pPr>
            <a:endParaRPr lang="en-US" sz="3200" dirty="0"/>
          </a:p>
          <a:p>
            <a:pPr marL="0" indent="0" algn="ctr">
              <a:buFont typeface="Arial" charset="0"/>
              <a:buNone/>
            </a:pPr>
            <a:endParaRPr lang="en-US" sz="3200" dirty="0"/>
          </a:p>
          <a:p>
            <a:pPr marL="0" indent="0" algn="ctr">
              <a:buFont typeface="Arial" charset="0"/>
              <a:buNone/>
            </a:pPr>
            <a:r>
              <a:rPr lang="en-US" sz="3200" b="1" dirty="0">
                <a:solidFill>
                  <a:srgbClr val="252B30"/>
                </a:solidFill>
                <a:latin typeface="Aptos"/>
              </a:rPr>
              <a:t>Classroom support: </a:t>
            </a:r>
            <a:r>
              <a:rPr lang="en-US" sz="3200" dirty="0">
                <a:solidFill>
                  <a:srgbClr val="252B30"/>
                </a:solidFill>
                <a:latin typeface="Aptos"/>
              </a:rPr>
              <a:t>Mr. Simpkins &amp; Mr. Abdul</a:t>
            </a:r>
            <a:endParaRPr lang="en-US" sz="3200" dirty="0"/>
          </a:p>
          <a:p>
            <a:pPr marL="0" indent="0" algn="ctr">
              <a:buFont typeface="Arial" charset="0"/>
              <a:buNone/>
            </a:pPr>
            <a:endParaRPr lang="en-US" sz="3200" dirty="0"/>
          </a:p>
          <a:p>
            <a:pPr marL="0" indent="0" algn="ctr">
              <a:buFont typeface="Arial" charset="0"/>
              <a:buNone/>
            </a:pPr>
            <a:endParaRPr lang="en-US" sz="3200" dirty="0"/>
          </a:p>
          <a:p>
            <a:pPr marL="0" indent="0" algn="ctr">
              <a:buFont typeface="Arial" charset="0"/>
              <a:buNone/>
            </a:pPr>
            <a:endParaRPr lang="en-US" sz="3200" dirty="0"/>
          </a:p>
        </p:txBody>
      </p:sp>
      <p:sp>
        <p:nvSpPr>
          <p:cNvPr id="15364" name="Rectangle 15363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65" name="TextBox 15364"/>
          <p:cNvSpPr txBox="1"/>
          <p:nvPr/>
        </p:nvSpPr>
        <p:spPr>
          <a:xfrm>
            <a:off x="502920" y="6583680"/>
            <a:ext cx="50292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8366760" y="6565392"/>
            <a:ext cx="228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795527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37B4E"/>
                </a:solidFill>
                <a:latin typeface="Aptos"/>
              </a:rPr>
              <a:t>DAILY ROUTINES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7955279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4F36"/>
                </a:solidFill>
                <a:latin typeface="Aptos"/>
              </a:rPr>
              <a:t>A calm, punctual start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25296"/>
            <a:ext cx="594360" cy="54864"/>
          </a:xfrm>
          <a:prstGeom prst="roundRect">
            <a:avLst/>
          </a:prstGeom>
          <a:solidFill>
            <a:srgbClr val="E8B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749039" cy="1965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572000" y="1600200"/>
            <a:ext cx="3977639" cy="1965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828800"/>
            <a:ext cx="3108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237B4E"/>
                </a:solidFill>
                <a:latin typeface="Aptos"/>
              </a:rPr>
              <a:t>MONDAY – THURSDAY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67712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184F36"/>
                </a:solidFill>
                <a:latin typeface="Aptos"/>
              </a:rPr>
              <a:t>8:45–8:55 a.m.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816352"/>
            <a:ext cx="3063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E686E"/>
                </a:solidFill>
                <a:latin typeface="Aptos"/>
              </a:rPr>
              <a:t>Arrival window • ready in class by 8:55 a.m.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182880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237B4E"/>
                </a:solidFill>
                <a:latin typeface="Aptos"/>
              </a:rPr>
              <a:t>FRIDAY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267712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84F36"/>
                </a:solidFill>
                <a:latin typeface="Aptos"/>
              </a:rPr>
              <a:t>8:50 a.m. start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2816352"/>
            <a:ext cx="31089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E686E"/>
                </a:solidFill>
                <a:latin typeface="Aptos"/>
              </a:rPr>
              <a:t>Children may arrive from 8:45 a.m.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886200"/>
            <a:ext cx="7955279" cy="868680"/>
          </a:xfrm>
          <a:prstGeom prst="roundRect">
            <a:avLst/>
          </a:prstGeom>
          <a:solidFill>
            <a:srgbClr val="E7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096512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37B4E"/>
                </a:solidFill>
                <a:latin typeface="Aptos"/>
              </a:rPr>
              <a:t>MON–THU FINISH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41648"/>
            <a:ext cx="1463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84F36"/>
                </a:solidFill>
                <a:latin typeface="Aptos"/>
              </a:rPr>
              <a:t>3:30 p.m.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4096512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37B4E"/>
                </a:solidFill>
                <a:latin typeface="Aptos"/>
              </a:rPr>
              <a:t>FRI FINISH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4041648"/>
            <a:ext cx="1463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84F36"/>
                </a:solidFill>
                <a:latin typeface="Aptos"/>
              </a:rPr>
              <a:t>2:40 p.m.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5074920"/>
            <a:ext cx="7955279" cy="1051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5321808"/>
            <a:ext cx="384048" cy="384048"/>
          </a:xfrm>
          <a:prstGeom prst="rect">
            <a:avLst/>
          </a:prstGeom>
          <a:solidFill>
            <a:srgbClr val="E8B235"/>
          </a:solidFill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230368"/>
            <a:ext cx="6675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52B30"/>
                </a:solidFill>
                <a:latin typeface="Aptos"/>
              </a:rPr>
              <a:t>Please help your child arrive on time. Lateness can disrupt their learning — and the learning of others.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6539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6528816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1362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Aptos"/>
                <a:ea typeface="Gill Sans"/>
                <a:cs typeface="Gill Sans"/>
              </a:rPr>
              <a:t>School Values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803F20-5FC4-46B7-8751-8363E9A4920B}"/>
              </a:ext>
            </a:extLst>
          </p:cNvPr>
          <p:cNvSpPr/>
          <p:nvPr/>
        </p:nvSpPr>
        <p:spPr>
          <a:xfrm>
            <a:off x="880533" y="1533706"/>
            <a:ext cx="7439378" cy="4584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Friendship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 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Wisdom 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Inclusion 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Honesty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Courage</a:t>
            </a:r>
            <a:endParaRPr lang="en-GB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b="1" i="1" dirty="0">
                <a:solidFill>
                  <a:srgbClr val="0066FF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“To be the best that we can be in faith, hope and love so that we may live life in all its fullness.”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5" name="Rectangle 33794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796" name="TextBox 33795"/>
          <p:cNvSpPr txBox="1"/>
          <p:nvPr/>
        </p:nvSpPr>
        <p:spPr>
          <a:xfrm>
            <a:off x="502920" y="6583680"/>
            <a:ext cx="50292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33797" name="TextBox 33796"/>
          <p:cNvSpPr txBox="1"/>
          <p:nvPr/>
        </p:nvSpPr>
        <p:spPr>
          <a:xfrm>
            <a:off x="8366760" y="6565392"/>
            <a:ext cx="228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4661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3E70"/>
                </a:solidFill>
                <a:latin typeface="Aptos"/>
              </a:defRPr>
            </a:pPr>
            <a:r>
              <a:t>Together We Thrive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5039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4691CD"/>
                </a:solidFill>
                <a:latin typeface="Aptos"/>
              </a:defRPr>
            </a:pPr>
            <a:r>
              <a:t>Clear expectations, positive recognition and a strong partnership with home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555" y="1408175"/>
            <a:ext cx="2899540" cy="150876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93723" y="1618487"/>
            <a:ext cx="25319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BE KIND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3723" y="1984247"/>
            <a:ext cx="28342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283441"/>
                </a:solidFill>
                <a:latin typeface="Aptos"/>
              </a:defRPr>
            </a:pPr>
            <a:r>
              <a:rPr sz="1200" dirty="0"/>
              <a:t>Words and actions that help others feel safe, valued and included.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22231" y="1417320"/>
            <a:ext cx="2899540" cy="150876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23399" y="1627632"/>
            <a:ext cx="25319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BE RESPONSIBLE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3399" y="1993392"/>
            <a:ext cx="25554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283441"/>
                </a:solidFill>
                <a:latin typeface="Aptos"/>
              </a:defRPr>
            </a:pPr>
            <a:r>
              <a:rPr sz="1200" dirty="0"/>
              <a:t>Ready to learn, prepared, </a:t>
            </a:r>
            <a:r>
              <a:rPr sz="1200" dirty="0" err="1"/>
              <a:t>organised</a:t>
            </a:r>
            <a:r>
              <a:rPr sz="1200" dirty="0"/>
              <a:t> and making positive choices.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1907" y="1408170"/>
            <a:ext cx="2899540" cy="150876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3075" y="1618482"/>
            <a:ext cx="25319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BE RESPECTFUL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3075" y="1984242"/>
            <a:ext cx="2586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283441"/>
                </a:solidFill>
                <a:latin typeface="Aptos"/>
              </a:defRPr>
            </a:pPr>
            <a:r>
              <a:rPr sz="1200" dirty="0"/>
              <a:t>Listening carefully and caring for people, places and learning.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246120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WE NOTICE THE GOOD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3749039"/>
            <a:ext cx="164592" cy="164592"/>
          </a:xfrm>
          <a:prstGeom prst="ellipse">
            <a:avLst/>
          </a:prstGeom>
          <a:solidFill>
            <a:srgbClr val="EBB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703320"/>
            <a:ext cx="489204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Class Dojos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959352"/>
            <a:ext cx="4892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Recognition for showing our school values and making positive choices.</a:t>
            </a:r>
          </a:p>
        </p:txBody>
      </p:sp>
      <p:sp>
        <p:nvSpPr>
          <p:cNvPr id="17" name="Oval 16"/>
          <p:cNvSpPr/>
          <p:nvPr/>
        </p:nvSpPr>
        <p:spPr>
          <a:xfrm>
            <a:off x="685800" y="4498848"/>
            <a:ext cx="164592" cy="164592"/>
          </a:xfrm>
          <a:prstGeom prst="ellipse">
            <a:avLst/>
          </a:prstGeom>
          <a:solidFill>
            <a:srgbClr val="EBB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4453128"/>
            <a:ext cx="489204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Wonderful Work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709160"/>
            <a:ext cx="4892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Celebrating effort, progress and work children are proud of.</a:t>
            </a:r>
          </a:p>
        </p:txBody>
      </p:sp>
      <p:sp>
        <p:nvSpPr>
          <p:cNvPr id="20" name="Oval 19"/>
          <p:cNvSpPr/>
          <p:nvPr/>
        </p:nvSpPr>
        <p:spPr>
          <a:xfrm>
            <a:off x="685800" y="5248655"/>
            <a:ext cx="164592" cy="164592"/>
          </a:xfrm>
          <a:prstGeom prst="ellipse">
            <a:avLst/>
          </a:prstGeom>
          <a:solidFill>
            <a:srgbClr val="EBB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5202936"/>
            <a:ext cx="489204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Shining Stars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458968"/>
            <a:ext cx="4892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Weekly recognition of outstanding contribution and achievement.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65145" y="3246120"/>
            <a:ext cx="3474719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465145" y="3493008"/>
            <a:ext cx="4297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HOW FAMILIES CAN HELP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10865" y="3977639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30905" y="3977639"/>
            <a:ext cx="37490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Reinforce the 3 Bs at home.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10865" y="4398264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30905" y="4398264"/>
            <a:ext cx="37490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Praise effort, kindness and responsibility.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10865" y="481888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30905" y="4818888"/>
            <a:ext cx="37490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Help children arrive on time and ready to learn.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10865" y="5239512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30905" y="5239512"/>
            <a:ext cx="37490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Encourage children to ask for help when they need it.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446520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 b="1">
                <a:solidFill>
                  <a:srgbClr val="4691CD"/>
                </a:solidFill>
                <a:latin typeface="Aptos"/>
              </a:defRPr>
            </a:pPr>
            <a:r>
              <a:t>ST. AUGUSTINE’S PRIMARY  •  YEAR 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F4D603-FB60-C48D-FECC-0B3948BF3ADC}"/>
              </a:ext>
            </a:extLst>
          </p:cNvPr>
          <p:cNvSpPr txBox="1"/>
          <p:nvPr/>
        </p:nvSpPr>
        <p:spPr>
          <a:xfrm>
            <a:off x="8275320" y="6528816"/>
            <a:ext cx="32004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en-GB" sz="800" dirty="0">
                <a:solidFill>
                  <a:srgbClr val="4691CD"/>
                </a:solidFill>
                <a:latin typeface="Aptos"/>
              </a:rPr>
              <a:t>5</a:t>
            </a:r>
            <a:endParaRPr sz="800" dirty="0">
              <a:solidFill>
                <a:srgbClr val="4691C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795527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37B4E"/>
                </a:solidFill>
                <a:latin typeface="Aptos"/>
              </a:rPr>
              <a:t>TEACH • REDIRECT • RESTORE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7955279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4F36"/>
                </a:solidFill>
                <a:latin typeface="Aptos"/>
              </a:rPr>
              <a:t>Responding to behaviour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25296"/>
            <a:ext cx="594360" cy="54864"/>
          </a:xfrm>
          <a:prstGeom prst="roundRect">
            <a:avLst/>
          </a:prstGeom>
          <a:solidFill>
            <a:srgbClr val="E8B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417320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E686E"/>
                </a:solidFill>
                <a:latin typeface="Aptos"/>
              </a:rPr>
              <a:t>We begin with encouragement and clear teaching — not sanctions.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1938528"/>
            <a:ext cx="384048" cy="384048"/>
          </a:xfrm>
          <a:prstGeom prst="ellipse">
            <a:avLst/>
          </a:prstGeom>
          <a:solidFill>
            <a:srgbClr val="3EB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1956816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929384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252B30"/>
                </a:solidFill>
                <a:latin typeface="Aptos"/>
              </a:rPr>
              <a:t>Praise / reinforce expected behaviour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9536" y="2331720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85800" y="2459736"/>
            <a:ext cx="384048" cy="384048"/>
          </a:xfrm>
          <a:prstGeom prst="ellipse">
            <a:avLst/>
          </a:prstGeom>
          <a:solidFill>
            <a:srgbClr val="3EB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478024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2450592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252B30"/>
                </a:solidFill>
                <a:latin typeface="Aptos"/>
              </a:rPr>
              <a:t>Reminder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9536" y="2852928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85800" y="2980944"/>
            <a:ext cx="384048" cy="384048"/>
          </a:xfrm>
          <a:prstGeom prst="ellipse">
            <a:avLst/>
          </a:prstGeom>
          <a:solidFill>
            <a:srgbClr val="F5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2999232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2971800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252B30"/>
                </a:solidFill>
                <a:latin typeface="Aptos"/>
              </a:rPr>
              <a:t>Verbal warning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9536" y="3374136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85800" y="3502151"/>
            <a:ext cx="384048" cy="384048"/>
          </a:xfrm>
          <a:prstGeom prst="ellipse">
            <a:avLst/>
          </a:prstGeom>
          <a:solidFill>
            <a:srgbClr val="F5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3520439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3493008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252B30"/>
                </a:solidFill>
                <a:latin typeface="Aptos"/>
              </a:rPr>
              <a:t>Yellow • visual warning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9536" y="3895344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85800" y="4023359"/>
            <a:ext cx="384048" cy="384048"/>
          </a:xfrm>
          <a:prstGeom prst="ellipse">
            <a:avLst/>
          </a:prstGeom>
          <a:solidFill>
            <a:srgbClr val="D23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4041647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4440" y="4014215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252B30"/>
                </a:solidFill>
                <a:latin typeface="Aptos"/>
              </a:rPr>
              <a:t>5-minute time out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59536" y="4416551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85800" y="4544568"/>
            <a:ext cx="384048" cy="384048"/>
          </a:xfrm>
          <a:prstGeom prst="ellipse">
            <a:avLst/>
          </a:prstGeom>
          <a:solidFill>
            <a:srgbClr val="D23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4562855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440" y="4535424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252B30"/>
                </a:solidFill>
                <a:latin typeface="Aptos"/>
              </a:rPr>
              <a:t>15-minute reflection / reflection sheet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59536" y="4937759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85800" y="5065776"/>
            <a:ext cx="384048" cy="384048"/>
          </a:xfrm>
          <a:prstGeom prst="ellipse">
            <a:avLst/>
          </a:prstGeom>
          <a:solidFill>
            <a:srgbClr val="184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" y="5084064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4440" y="5056632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252B30"/>
                </a:solidFill>
                <a:latin typeface="Aptos"/>
              </a:rPr>
              <a:t>Further support • parent meeting • behaviour plan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" y="5458968"/>
            <a:ext cx="36576" cy="228600"/>
          </a:xfrm>
          <a:prstGeom prst="roundRect">
            <a:avLst/>
          </a:prstGeom>
          <a:solidFill>
            <a:srgbClr val="C9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85800" y="5586984"/>
            <a:ext cx="384048" cy="384048"/>
          </a:xfrm>
          <a:prstGeom prst="ellipse">
            <a:avLst/>
          </a:prstGeom>
          <a:solidFill>
            <a:srgbClr val="184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85800" y="5605272"/>
            <a:ext cx="38404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>
                <a:solidFill>
                  <a:srgbClr val="4691CD"/>
                </a:solidFill>
                <a:latin typeface="Aptos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4440" y="5577840"/>
            <a:ext cx="4617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252B30"/>
                </a:solidFill>
                <a:latin typeface="Aptos"/>
              </a:rPr>
              <a:t>SLT support when necessary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63640" y="1874519"/>
            <a:ext cx="1143000" cy="2331720"/>
          </a:xfrm>
          <a:prstGeom prst="roundRect">
            <a:avLst/>
          </a:prstGeom>
          <a:solidFill>
            <a:srgbClr val="262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537960" y="2148840"/>
            <a:ext cx="594360" cy="594360"/>
          </a:xfrm>
          <a:prstGeom prst="ellipse">
            <a:avLst/>
          </a:prstGeom>
          <a:solidFill>
            <a:srgbClr val="D23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6537960" y="2788920"/>
            <a:ext cx="594360" cy="594360"/>
          </a:xfrm>
          <a:prstGeom prst="ellipse">
            <a:avLst/>
          </a:prstGeom>
          <a:solidFill>
            <a:srgbClr val="F5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537960" y="3429000"/>
            <a:ext cx="594360" cy="594360"/>
          </a:xfrm>
          <a:prstGeom prst="ellipse">
            <a:avLst/>
          </a:prstGeom>
          <a:solidFill>
            <a:srgbClr val="3EB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784848" y="4160520"/>
            <a:ext cx="109728" cy="502920"/>
          </a:xfrm>
          <a:prstGeom prst="rect">
            <a:avLst/>
          </a:prstGeom>
          <a:solidFill>
            <a:srgbClr val="262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6400800" y="4599432"/>
            <a:ext cx="868680" cy="109728"/>
          </a:xfrm>
          <a:prstGeom prst="roundRect">
            <a:avLst/>
          </a:prstGeom>
          <a:solidFill>
            <a:srgbClr val="262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5989320" y="4892040"/>
            <a:ext cx="2560320" cy="1325880"/>
          </a:xfrm>
          <a:prstGeom prst="roundRect">
            <a:avLst/>
          </a:prstGeom>
          <a:solidFill>
            <a:srgbClr val="E7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236208" y="5102352"/>
            <a:ext cx="2057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37B4E"/>
                </a:solidFill>
                <a:latin typeface="Aptos"/>
              </a:rPr>
              <a:t>REMEMBER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36208" y="5422392"/>
            <a:ext cx="20116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84F36"/>
                </a:solidFill>
                <a:latin typeface="Aptos"/>
              </a:rPr>
              <a:t>Positive encouragement, redirection and teaching come first.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656539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75320" y="6528816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dirty="0">
                <a:solidFill>
                  <a:srgbClr val="4691CD"/>
                </a:solidFill>
                <a:latin typeface="Apto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8388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4178"/>
                </a:solidFill>
                <a:latin typeface="Aptos Display"/>
              </a:defRPr>
            </a:pPr>
            <a:r>
              <a:t>Year 5 Wider Curriculum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86384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3E87C4"/>
                </a:solidFill>
                <a:latin typeface="Aptos"/>
              </a:defRPr>
            </a:pPr>
            <a:r>
              <a:t>A broad and exciting curriculum across the year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4093" y="1129936"/>
            <a:ext cx="3024056" cy="932688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24093" y="1129936"/>
            <a:ext cx="76558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52693" y="1221376"/>
            <a:ext cx="2717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693" y="1504840"/>
            <a:ext cx="2702511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Reading, writing, grammar and spoken language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00191" y="1140882"/>
            <a:ext cx="3022435" cy="1081309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00191" y="1140882"/>
            <a:ext cx="76517" cy="1081309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28791" y="1232323"/>
            <a:ext cx="2716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Maths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8791" y="1515786"/>
            <a:ext cx="2701063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Number, calculation, fractions, geometry, measure and problem solving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00191" y="5435950"/>
            <a:ext cx="3022435" cy="1081309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00191" y="5435950"/>
            <a:ext cx="64064" cy="1081309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28791" y="5527391"/>
            <a:ext cx="2716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Science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8791" y="5810854"/>
            <a:ext cx="2701063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Biology, chemistry and physics through enquiry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4093" y="2208928"/>
            <a:ext cx="3024056" cy="9326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24093" y="2208928"/>
            <a:ext cx="76558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2693" y="2300368"/>
            <a:ext cx="2717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History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693" y="2583832"/>
            <a:ext cx="270251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Civilisations, significant periods and historical enquiry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00191" y="2219874"/>
            <a:ext cx="3022435" cy="1081309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300191" y="2219874"/>
            <a:ext cx="64064" cy="1081309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528791" y="2311315"/>
            <a:ext cx="2716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Geography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8791" y="2594778"/>
            <a:ext cx="2701063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Places, environments, mapping and fieldwork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87162" y="1129936"/>
            <a:ext cx="2580321" cy="9326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487162" y="1129936"/>
            <a:ext cx="54693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715762" y="1221376"/>
            <a:ext cx="23190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5762" y="1504840"/>
            <a:ext cx="2305958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Faith, belief, values and key questions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4093" y="3287920"/>
            <a:ext cx="3024056" cy="932688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24093" y="3287920"/>
            <a:ext cx="76558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52693" y="3379360"/>
            <a:ext cx="2717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Computing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2693" y="3662824"/>
            <a:ext cx="270251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Systems, programming, data, media and online safety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00191" y="3298866"/>
            <a:ext cx="3022435" cy="1081309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300191" y="3298866"/>
            <a:ext cx="64064" cy="1081309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528791" y="3390307"/>
            <a:ext cx="2716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Art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28791" y="3673770"/>
            <a:ext cx="2701063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Drawing, painting, mixed media and sculpture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87162" y="2208928"/>
            <a:ext cx="2580321" cy="932688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87162" y="2208928"/>
            <a:ext cx="54693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715762" y="2300368"/>
            <a:ext cx="23190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DT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15762" y="2583832"/>
            <a:ext cx="230595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Designing, making, evaluating and food technology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24093" y="4366912"/>
            <a:ext cx="3024056" cy="9326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124093" y="4366912"/>
            <a:ext cx="76558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52693" y="4458352"/>
            <a:ext cx="2717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PSHE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2693" y="4741816"/>
            <a:ext cx="270251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Relationships, wellbeing, safety, rights and responsibilities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00191" y="4377858"/>
            <a:ext cx="3022435" cy="1081309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300191" y="4377858"/>
            <a:ext cx="64064" cy="1081309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3528791" y="4469299"/>
            <a:ext cx="27163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Music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28791" y="4752762"/>
            <a:ext cx="2701063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Listening, performing, composing and musical notation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487162" y="3287920"/>
            <a:ext cx="2580321" cy="9326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487162" y="3287920"/>
            <a:ext cx="65325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715762" y="3379360"/>
            <a:ext cx="23190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PE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15762" y="3662824"/>
            <a:ext cx="230595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Team games, athletics, gymnastics and physical development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24093" y="5445904"/>
            <a:ext cx="3024056" cy="932688"/>
          </a:xfrm>
          <a:prstGeom prst="roundRect">
            <a:avLst/>
          </a:prstGeom>
          <a:solidFill>
            <a:srgbClr val="E8F3FC"/>
          </a:solidFill>
          <a:ln w="15875">
            <a:solidFill>
              <a:srgbClr val="3E8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124093" y="5445904"/>
            <a:ext cx="76558" cy="932688"/>
          </a:xfrm>
          <a:prstGeom prst="rect">
            <a:avLst/>
          </a:prstGeom>
          <a:solidFill>
            <a:srgbClr val="3E8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352693" y="5537344"/>
            <a:ext cx="2717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24178"/>
                </a:solidFill>
                <a:latin typeface="Aptos"/>
              </a:defRPr>
            </a:pPr>
            <a:r>
              <a:t>MFL – Spanish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2693" y="5820808"/>
            <a:ext cx="270251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23303E"/>
                </a:solidFill>
                <a:latin typeface="Aptos"/>
              </a:defRPr>
            </a:pPr>
            <a:r>
              <a:t>Vocabulary, pronunciation, speaking, reading and culture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31520" y="6558426"/>
            <a:ext cx="7863840" cy="256032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14400" y="6591083"/>
            <a:ext cx="103327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124178"/>
                </a:solidFill>
                <a:latin typeface="Aptos"/>
              </a:defRPr>
            </a:pPr>
            <a:r>
              <a:rPr dirty="0"/>
              <a:t>More detailed information about each subject will be shared in half-termly curriculum newsletters.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9B0A32C-B913-51DF-C129-0A8BD6468C51}"/>
              </a:ext>
            </a:extLst>
          </p:cNvPr>
          <p:cNvSpPr txBox="1"/>
          <p:nvPr/>
        </p:nvSpPr>
        <p:spPr>
          <a:xfrm>
            <a:off x="8275320" y="6528816"/>
            <a:ext cx="32004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en-GB" sz="800" dirty="0">
                <a:solidFill>
                  <a:srgbClr val="4691CD"/>
                </a:solidFill>
                <a:latin typeface="Aptos"/>
              </a:rPr>
              <a:t>7</a:t>
            </a:r>
            <a:endParaRPr sz="800" dirty="0">
              <a:solidFill>
                <a:srgbClr val="4691C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Aptos"/>
              </a:rPr>
              <a:t>Physical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ptos"/>
              </a:rPr>
              <a:t>Cricket: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252B30"/>
                </a:solidFill>
                <a:latin typeface="Aptos"/>
              </a:rPr>
              <a:t>Monday afternoon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00B050"/>
                </a:solidFill>
                <a:latin typeface="Aptos"/>
              </a:rPr>
              <a:t>PE lesson: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252B30"/>
                </a:solidFill>
                <a:latin typeface="Aptos"/>
              </a:rPr>
              <a:t>Tuesday afternoon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  <a:latin typeface="Aptos"/>
              </a:rPr>
              <a:t>PE kit:</a:t>
            </a:r>
          </a:p>
          <a:p>
            <a:pPr marL="0" indent="0" algn="ctr">
              <a:buNone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ptos" panose="020B0502020104020203" pitchFamily="34" charset="77"/>
              </a:rPr>
              <a:t>Children are encouraged to wear their PE kits into school on both days and to wear them home. The required PE kit consists of a white polo shirt, navy shorts or jogging bottoms, and all-black trainers without any coloured trim.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6583680"/>
            <a:ext cx="50292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66760" y="6565392"/>
            <a:ext cx="228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9934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3E70"/>
                </a:solidFill>
                <a:latin typeface="Aptos"/>
              </a:defRPr>
            </a:pPr>
            <a: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412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4691CD"/>
                </a:solidFill>
                <a:latin typeface="Aptos"/>
              </a:defRPr>
            </a:pPr>
            <a:r>
              <a:t>Simple routines that build independence and confidence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" y="1540764"/>
            <a:ext cx="2606040" cy="3154680"/>
          </a:xfrm>
          <a:prstGeom prst="roundRect">
            <a:avLst/>
          </a:prstGeom>
          <a:solidFill>
            <a:srgbClr val="EAF4FC"/>
          </a:solidFill>
          <a:ln w="17780"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1815084"/>
            <a:ext cx="225856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43E70"/>
                </a:solidFill>
                <a:latin typeface="Aptos"/>
              </a:defRPr>
            </a:pPr>
            <a:r>
              <a:t>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2272284"/>
            <a:ext cx="2258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691CD"/>
                </a:solidFill>
                <a:latin typeface="Aptos"/>
              </a:defRPr>
            </a:pPr>
            <a:r>
              <a:t>20 minutes every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939796"/>
            <a:ext cx="22585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283441"/>
                </a:solidFill>
                <a:latin typeface="Aptos"/>
              </a:defRPr>
            </a:pPr>
            <a:r>
              <a:t>Regular reading supports fluency, vocabulary and comprehension.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68980" y="1540764"/>
            <a:ext cx="2606040" cy="315468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497580" y="1815084"/>
            <a:ext cx="225856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43E70"/>
                </a:solidFill>
                <a:latin typeface="Aptos"/>
              </a:defRPr>
            </a:pPr>
            <a:r>
              <a:t>WEEKLY HOMEWORK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7580" y="2272284"/>
            <a:ext cx="2258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691CD"/>
                </a:solidFill>
                <a:latin typeface="Aptos"/>
              </a:defRPr>
            </a:pPr>
            <a:r>
              <a:t>Friday → Wednesday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7580" y="2939796"/>
            <a:ext cx="225856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283441"/>
                </a:solidFill>
                <a:latin typeface="Aptos"/>
              </a:defRPr>
            </a:pPr>
            <a:r>
              <a:rPr dirty="0"/>
              <a:t>Spelling, English and </a:t>
            </a:r>
            <a:r>
              <a:rPr dirty="0" err="1"/>
              <a:t>maths</a:t>
            </a:r>
            <a:r>
              <a:rPr dirty="0"/>
              <a:t> tasks should be completed and returned on time.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540764"/>
            <a:ext cx="2606040" cy="3154680"/>
          </a:xfrm>
          <a:prstGeom prst="roundRect">
            <a:avLst/>
          </a:prstGeom>
          <a:solidFill>
            <a:srgbClr val="EAF4FC"/>
          </a:solidFill>
          <a:ln w="17780"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1815084"/>
            <a:ext cx="225856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43E70"/>
                </a:solidFill>
                <a:latin typeface="Aptos"/>
              </a:defRPr>
            </a:pPr>
            <a:r>
              <a:t>HOME LEARNING PROJECT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272284"/>
            <a:ext cx="2258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691CD"/>
                </a:solidFill>
                <a:latin typeface="Aptos"/>
              </a:defRPr>
            </a:pPr>
            <a:r>
              <a:t>At least once a term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939796"/>
            <a:ext cx="22585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283441"/>
                </a:solidFill>
                <a:latin typeface="Aptos"/>
              </a:defRPr>
            </a:pPr>
            <a:r>
              <a:t>A longer research-based task linked to class learning or a whole-school focus, with four weeks to complete.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9080" y="5074920"/>
            <a:ext cx="874776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3400" y="5285232"/>
            <a:ext cx="82706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143E70"/>
                </a:solidFill>
                <a:latin typeface="Aptos"/>
              </a:defRPr>
            </a:pPr>
            <a:r>
              <a:t>Please support your child to establish a routine, while encouraging them to take increasing responsibility for their own homework.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46520"/>
            <a:ext cx="10515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1">
                <a:solidFill>
                  <a:srgbClr val="4691CD"/>
                </a:solidFill>
                <a:latin typeface="Aptos"/>
              </a:defRPr>
            </a:pPr>
            <a:r>
              <a:t>ST. AUGUSTINE’S PRIMARY  •  YEAR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46820" y="630936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4691CD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3E70"/>
                </a:solidFill>
                <a:latin typeface="Aptos"/>
              </a:defRPr>
            </a:pPr>
            <a:r>
              <a:t>Keeping in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412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4691CD"/>
                </a:solidFill>
                <a:latin typeface="Aptos"/>
              </a:defRPr>
            </a:pPr>
            <a:r>
              <a:t>Clear communication helps home and school work together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0612" y="1417320"/>
            <a:ext cx="4335379" cy="438912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54932" y="1691640"/>
            <a:ext cx="384529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3E70"/>
                </a:solidFill>
                <a:latin typeface="Aptos"/>
              </a:defRPr>
            </a:pPr>
            <a:r>
              <a:t>REGULAR UPDATES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2364" y="2148840"/>
            <a:ext cx="1319463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43E70"/>
                </a:solidFill>
                <a:latin typeface="Aptos"/>
              </a:defRPr>
            </a:pPr>
            <a:r>
              <a:t>ParentMail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5132" y="2148840"/>
            <a:ext cx="233733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Key messages, reminders and important information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364" y="2807208"/>
            <a:ext cx="1319463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43E70"/>
                </a:solidFill>
                <a:latin typeface="Aptos"/>
              </a:defRPr>
            </a:pPr>
            <a:r>
              <a:t>School newsletter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5132" y="2807208"/>
            <a:ext cx="233733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Whole-school news, dates and celebrations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364" y="3465576"/>
            <a:ext cx="131946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43E70"/>
                </a:solidFill>
                <a:latin typeface="Aptos"/>
              </a:defRPr>
            </a:pPr>
            <a:r>
              <a:t>Half-termly class newsletter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55132" y="3465576"/>
            <a:ext cx="2337335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Curriculum learning and Year 5 updates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364" y="4123944"/>
            <a:ext cx="1319463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43E70"/>
                </a:solidFill>
                <a:latin typeface="Aptos"/>
              </a:defRPr>
            </a:pPr>
            <a:r>
              <a:t>School 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55132" y="4123944"/>
            <a:ext cx="233733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Useful information and school-wide guidance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2364" y="4782312"/>
            <a:ext cx="1319463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43E70"/>
                </a:solidFill>
                <a:latin typeface="Aptos"/>
              </a:defRPr>
            </a:pPr>
            <a:r>
              <a:t>Parents’ meetings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5132" y="4782312"/>
            <a:ext cx="233733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0">
                <a:solidFill>
                  <a:srgbClr val="283441"/>
                </a:solidFill>
                <a:latin typeface="Aptos"/>
              </a:defRPr>
            </a:pPr>
            <a:r>
              <a:t>Dedicated opportunities to discuss progress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28011" y="1417320"/>
            <a:ext cx="42976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02331" y="1691640"/>
            <a:ext cx="380759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3E70"/>
                </a:solidFill>
                <a:latin typeface="Aptos"/>
              </a:defRPr>
            </a:pPr>
            <a:r>
              <a:t>A FEW HELPFUL REMINDERS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48051" y="2240280"/>
            <a:ext cx="226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8091" y="2240280"/>
            <a:ext cx="3430604" cy="406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19" b="0">
                <a:solidFill>
                  <a:srgbClr val="283441"/>
                </a:solidFill>
                <a:latin typeface="Aptos"/>
              </a:defRPr>
            </a:pPr>
            <a:r>
              <a:t>Please keep an eye on ParentMail and newsletters for key dates and changes.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48051" y="2953512"/>
            <a:ext cx="226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8091" y="2953512"/>
            <a:ext cx="3430604" cy="406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19" b="0">
                <a:solidFill>
                  <a:srgbClr val="283441"/>
                </a:solidFill>
                <a:latin typeface="Aptos"/>
              </a:defRPr>
            </a:pPr>
            <a:r>
              <a:t>If something is worrying your child, let us know so we can support them.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48051" y="3666744"/>
            <a:ext cx="226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68091" y="3666744"/>
            <a:ext cx="3430604" cy="406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19" b="0">
                <a:solidFill>
                  <a:srgbClr val="283441"/>
                </a:solidFill>
                <a:latin typeface="Aptos"/>
              </a:defRPr>
            </a:pPr>
            <a:r>
              <a:t>For a concern that needs discussion, contact the school office to arrange an appointment.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48051" y="4379976"/>
            <a:ext cx="226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4691C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68091" y="4379976"/>
            <a:ext cx="3430604" cy="2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19" b="0">
                <a:solidFill>
                  <a:srgbClr val="283441"/>
                </a:solidFill>
                <a:latin typeface="Aptos"/>
              </a:defRPr>
            </a:pPr>
            <a:r>
              <a:t>Please keep contact and medical information up to date.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10515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1">
                <a:solidFill>
                  <a:srgbClr val="4691CD"/>
                </a:solidFill>
                <a:latin typeface="Aptos"/>
              </a:defRPr>
            </a:pPr>
            <a:r>
              <a:t>ST. AUGUSTINE’S PRIMARY  •  YEAR 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23960" y="642366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4691CD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795527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37B4E"/>
                </a:solidFill>
                <a:latin typeface="Aptos"/>
              </a:rPr>
              <a:t>HEALTHY EATING &amp; EQUIPMENT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7955279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4F36"/>
                </a:solidFill>
                <a:latin typeface="Aptos"/>
              </a:rPr>
              <a:t>Nourishing bodies, ready minds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25296"/>
            <a:ext cx="594360" cy="54864"/>
          </a:xfrm>
          <a:prstGeom prst="roundRect">
            <a:avLst/>
          </a:prstGeom>
          <a:solidFill>
            <a:srgbClr val="E8B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417320"/>
            <a:ext cx="786384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E686E"/>
                </a:solidFill>
                <a:latin typeface="Aptos"/>
              </a:rPr>
              <a:t>What children eat can affect how they learn, feel and behave. We encourage simple, nourishing choices throughout the 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057400"/>
            <a:ext cx="3886200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37B4E"/>
                </a:solidFill>
                <a:latin typeface="Aptos"/>
              </a:rPr>
              <a:t>HEALTHY CHOICES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788920"/>
            <a:ext cx="32461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237B4E"/>
                </a:solidFill>
                <a:latin typeface="Aptos"/>
              </a:rPr>
              <a:t>✓  Healthy packed lunches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237B4E"/>
                </a:solidFill>
                <a:latin typeface="Aptos"/>
              </a:rPr>
              <a:t>✓  Fruit / vegetable snacks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237B4E"/>
                </a:solidFill>
                <a:latin typeface="Aptos"/>
              </a:rPr>
              <a:t>✓  Water throughout the day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D23E37"/>
                </a:solidFill>
                <a:latin typeface="Aptos"/>
              </a:rPr>
              <a:t>×  No sweets or fizzy drinks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0">
                <a:solidFill>
                  <a:srgbClr val="252B30"/>
                </a:solidFill>
                <a:latin typeface="Aptos"/>
              </a:rPr>
              <a:t>×  Food high in sugar or fat is not used as a reward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09160" y="2057400"/>
            <a:ext cx="3840480" cy="3611880"/>
          </a:xfrm>
          <a:prstGeom prst="roundRect">
            <a:avLst/>
          </a:prstGeom>
          <a:solidFill>
            <a:srgbClr val="184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83480" y="2331720"/>
            <a:ext cx="3154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8B235"/>
                </a:solidFill>
                <a:latin typeface="Aptos"/>
              </a:rPr>
              <a:t>BRING ONLY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761488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Aptos"/>
              </a:rPr>
              <a:t>• Coat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Aptos"/>
              </a:rPr>
              <a:t>• Book bag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Aptos"/>
              </a:rPr>
              <a:t>• Filled water bottle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Aptos"/>
              </a:rPr>
              <a:t>• Packed lunch, if not having a school dinner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83480" y="4919472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E7EEE9"/>
                </a:solidFill>
                <a:latin typeface="Aptos"/>
              </a:rPr>
              <a:t>No toys, games or personal stationery.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321808"/>
            <a:ext cx="3246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E686E"/>
                </a:solidFill>
                <a:latin typeface="Aptos"/>
              </a:rPr>
              <a:t>Positive reinforcement is non-food based; this may include cooking activities.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5897880"/>
            <a:ext cx="7955279" cy="502920"/>
          </a:xfrm>
          <a:prstGeom prst="roundRect">
            <a:avLst/>
          </a:prstGeom>
          <a:solidFill>
            <a:srgbClr val="FFEF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6016752"/>
            <a:ext cx="7452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7E4E0F"/>
                </a:solidFill>
                <a:latin typeface="Aptos"/>
              </a:rPr>
              <a:t>NUT-FREE SCHOOL  •  Please do not send nuts or nut-based products, including Nutella.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6528816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8000"/>
                </a:solidFill>
                <a:latin typeface="Aptos"/>
                <a:ea typeface="Gill Sans"/>
                <a:cs typeface="Gill Sans"/>
              </a:rPr>
              <a:t>After School Clubs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645200" y="1272012"/>
            <a:ext cx="7853600" cy="4686300"/>
          </a:xfrm>
        </p:spPr>
        <p:txBody>
          <a:bodyPr/>
          <a:lstStyle/>
          <a:p>
            <a:r>
              <a:rPr>
                <a:solidFill>
                  <a:srgbClr val="252B30"/>
                </a:solidFill>
                <a:latin typeface="Aptos"/>
              </a:rPr>
              <a:t>Pick up is strictly at 4.45pm – 3 late pick ups and your child will no longer be able to attend</a:t>
            </a:r>
          </a:p>
          <a:p>
            <a:r>
              <a:rPr>
                <a:solidFill>
                  <a:srgbClr val="252B30"/>
                </a:solidFill>
                <a:latin typeface="Aptos"/>
              </a:rPr>
              <a:t>Snacks provided must follow the school’s healthy eating expectations and nut-free policy</a:t>
            </a:r>
          </a:p>
          <a:p>
            <a:r>
              <a:rPr>
                <a:solidFill>
                  <a:srgbClr val="252B30"/>
                </a:solidFill>
                <a:latin typeface="Aptos"/>
              </a:rPr>
              <a:t>Last week of every term there will be no clubs other than PE clubs</a:t>
            </a:r>
          </a:p>
          <a:p>
            <a:r>
              <a:rPr>
                <a:solidFill>
                  <a:srgbClr val="252B30"/>
                </a:solidFill>
                <a:latin typeface="Aptos"/>
              </a:rPr>
              <a:t>New clubs letters will be sent out every term and you must sign up termly</a:t>
            </a:r>
          </a:p>
          <a:p>
            <a:endParaRPr>
              <a:solidFill>
                <a:srgbClr val="252B30"/>
              </a:solidFill>
              <a:latin typeface="Aptos"/>
            </a:endParaRPr>
          </a:p>
          <a:p>
            <a:endParaRPr>
              <a:solidFill>
                <a:srgbClr val="252B30"/>
              </a:solidFill>
              <a:latin typeface="Aptos"/>
            </a:endParaRPr>
          </a:p>
          <a:p>
            <a:endParaRPr>
              <a:solidFill>
                <a:srgbClr val="252B30"/>
              </a:solidFill>
              <a:latin typeface="Aptos"/>
            </a:endParaRPr>
          </a:p>
        </p:txBody>
      </p:sp>
      <p:sp>
        <p:nvSpPr>
          <p:cNvPr id="24579" name="Rectangle 24578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237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80" name="TextBox 24579"/>
          <p:cNvSpPr txBox="1"/>
          <p:nvPr/>
        </p:nvSpPr>
        <p:spPr>
          <a:xfrm>
            <a:off x="502920" y="6583680"/>
            <a:ext cx="50292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5E686E"/>
                </a:solidFill>
                <a:latin typeface="Aptos"/>
              </a:rPr>
              <a:t>ST. AUGUSTINE’S PRIMARY  •  YEAR 5</a:t>
            </a:r>
          </a:p>
        </p:txBody>
      </p:sp>
      <p:sp>
        <p:nvSpPr>
          <p:cNvPr id="24581" name="TextBox 24580"/>
          <p:cNvSpPr txBox="1"/>
          <p:nvPr/>
        </p:nvSpPr>
        <p:spPr>
          <a:xfrm>
            <a:off x="8366760" y="6565392"/>
            <a:ext cx="50292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>
                <a:solidFill>
                  <a:srgbClr val="4691CD"/>
                </a:solidFill>
                <a:latin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46405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3E70"/>
                </a:solidFill>
                <a:latin typeface="Aptos"/>
              </a:defRPr>
            </a:pPr>
            <a:r>
              <a:t>Support &amp; Concerns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412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4691CD"/>
                </a:solidFill>
                <a:latin typeface="Aptos"/>
              </a:defRPr>
            </a:pPr>
            <a:r>
              <a:t>Who to speak to and how we can help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840480" cy="443484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71907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3E70"/>
                </a:solidFill>
                <a:latin typeface="Aptos"/>
              </a:defRPr>
            </a:pPr>
            <a:r>
              <a:t>KEY SUPPORT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2331720"/>
            <a:ext cx="3017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4691CD"/>
                </a:solidFill>
                <a:latin typeface="Aptos"/>
              </a:defRPr>
            </a:pPr>
            <a:r>
              <a:t>Phase Leader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633472"/>
            <a:ext cx="30175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Mark Rasem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3337560"/>
            <a:ext cx="3017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4691CD"/>
                </a:solidFill>
                <a:latin typeface="Aptos"/>
              </a:defRPr>
            </a:pPr>
            <a:r>
              <a:t>Inclusion / SEND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3639312"/>
            <a:ext cx="30175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3E70"/>
                </a:solidFill>
                <a:latin typeface="Aptos"/>
              </a:defRPr>
            </a:pPr>
            <a:r>
              <a:t>Deborah Toussaint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4572000"/>
            <a:ext cx="3063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283441"/>
                </a:solidFill>
                <a:latin typeface="Aptos"/>
              </a:defRPr>
            </a:pPr>
            <a:r>
              <a:rPr dirty="0"/>
              <a:t>We want concerns to be raised early so that we can work together to support your child.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3480" y="1572768"/>
            <a:ext cx="6035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3E70"/>
                </a:solidFill>
                <a:latin typeface="Aptos"/>
              </a:defRPr>
            </a:pPr>
            <a:r>
              <a:t>IF YOU HAVE A CONCERN</a:t>
            </a:r>
          </a:p>
        </p:txBody>
      </p:sp>
      <p:sp>
        <p:nvSpPr>
          <p:cNvPr id="12" name="Oval 11"/>
          <p:cNvSpPr/>
          <p:nvPr/>
        </p:nvSpPr>
        <p:spPr>
          <a:xfrm>
            <a:off x="5074920" y="2148840"/>
            <a:ext cx="317157" cy="502920"/>
          </a:xfrm>
          <a:prstGeom prst="ellipse">
            <a:avLst/>
          </a:prstGeom>
          <a:solidFill>
            <a:srgbClr val="4691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74920" y="2221992"/>
            <a:ext cx="3171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0720" y="2130552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Speak to the class teacher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0720" y="2459736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This is the first point of contact for most questions or concerns.</a:t>
            </a:r>
          </a:p>
        </p:txBody>
      </p:sp>
      <p:sp>
        <p:nvSpPr>
          <p:cNvPr id="16" name="Oval 15"/>
          <p:cNvSpPr/>
          <p:nvPr/>
        </p:nvSpPr>
        <p:spPr>
          <a:xfrm>
            <a:off x="5074920" y="3319272"/>
            <a:ext cx="317157" cy="502920"/>
          </a:xfrm>
          <a:prstGeom prst="ellipse">
            <a:avLst/>
          </a:prstGeom>
          <a:solidFill>
            <a:srgbClr val="4691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74920" y="3392424"/>
            <a:ext cx="3171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800" dirty="0">
                <a:solidFill>
                  <a:srgbClr val="4691CD"/>
                </a:solidFill>
                <a:latin typeface="Aptos"/>
              </a:rPr>
              <a:t>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0" y="3300984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Arrange a meeting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60720" y="3630168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Please contact the school office if you would like dedicated time to discuss something.</a:t>
            </a:r>
          </a:p>
        </p:txBody>
      </p:sp>
      <p:sp>
        <p:nvSpPr>
          <p:cNvPr id="20" name="Oval 19"/>
          <p:cNvSpPr/>
          <p:nvPr/>
        </p:nvSpPr>
        <p:spPr>
          <a:xfrm>
            <a:off x="5074920" y="4489704"/>
            <a:ext cx="317157" cy="502920"/>
          </a:xfrm>
          <a:prstGeom prst="ellipse">
            <a:avLst/>
          </a:prstGeom>
          <a:solidFill>
            <a:srgbClr val="4691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74920" y="4562856"/>
            <a:ext cx="31715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60720" y="4471416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43E70"/>
                </a:solidFill>
                <a:latin typeface="Aptos"/>
              </a:defRPr>
            </a:pPr>
            <a:r>
              <a:t>Further support if needed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0720" y="480060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283441"/>
                </a:solidFill>
                <a:latin typeface="Aptos"/>
              </a:defRPr>
            </a:pPr>
            <a:r>
              <a:t>If the concern remains unresolved, request a meeting with the Phase Leader or a member of SLT.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46520"/>
            <a:ext cx="10515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1">
                <a:solidFill>
                  <a:srgbClr val="4691CD"/>
                </a:solidFill>
                <a:latin typeface="Aptos"/>
              </a:defRPr>
            </a:pPr>
            <a:r>
              <a:t>ST. AUGUSTINE’S PRIMARY  •  YEAR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41080" y="642366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4691CD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4691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9144000" cy="201168"/>
          </a:xfrm>
          <a:prstGeom prst="rect">
            <a:avLst/>
          </a:prstGeom>
          <a:solidFill>
            <a:srgbClr val="4691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-502920" y="1280160"/>
            <a:ext cx="101498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43E70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411480" y="2103120"/>
            <a:ext cx="9966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4691CD"/>
                </a:solidFill>
                <a:latin typeface="Aptos"/>
              </a:defRPr>
            </a:pPr>
            <a:r>
              <a:t>We are looking forward to a happy, successful and exciting year in Year 5.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17320" y="3200400"/>
            <a:ext cx="6355080" cy="1234440"/>
          </a:xfrm>
          <a:prstGeom prst="roundRect">
            <a:avLst/>
          </a:prstGeom>
          <a:solidFill>
            <a:srgbClr val="EAF4FC"/>
          </a:solidFill>
          <a:ln>
            <a:solidFill>
              <a:srgbClr val="469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45920" y="3493008"/>
            <a:ext cx="5897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143E70"/>
                </a:solidFill>
                <a:latin typeface="Aptos"/>
              </a:defRPr>
            </a:pPr>
            <a:r>
              <a:t>Any questions?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28600" y="502920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283441"/>
                </a:solidFill>
                <a:latin typeface="Aptos"/>
              </a:defRPr>
            </a:pPr>
            <a:r>
              <a:t>Thank you for your continued support and partnership.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00800"/>
            <a:ext cx="10515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1">
                <a:solidFill>
                  <a:srgbClr val="4691CD"/>
                </a:solidFill>
                <a:latin typeface="Aptos"/>
              </a:defRPr>
            </a:pPr>
            <a:r>
              <a:t>ST. AUGUSTINE’S PRIMARY  •  YEAR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637336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4691CD"/>
                </a:solidFill>
                <a:latin typeface="Aptos"/>
              </a:defRPr>
            </a:pPr>
            <a:r>
              <a:rPr sz="800">
                <a:solidFill>
                  <a:srgbClr val="4691CD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1273</Words>
  <Application>Microsoft Macintosh PowerPoint</Application>
  <PresentationFormat>On-screen Show (4:3)</PresentationFormat>
  <Paragraphs>232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PowerPoint Presentation</vt:lpstr>
      <vt:lpstr>The Teaching Team</vt:lpstr>
      <vt:lpstr>PowerPoint Presentation</vt:lpstr>
      <vt:lpstr>School Values</vt:lpstr>
      <vt:lpstr>PowerPoint Presentation</vt:lpstr>
      <vt:lpstr>PowerPoint Presentation</vt:lpstr>
      <vt:lpstr>PowerPoint Presentation</vt:lpstr>
      <vt:lpstr>Physical Education</vt:lpstr>
      <vt:lpstr>PowerPoint Presentation</vt:lpstr>
      <vt:lpstr>PowerPoint Presentation</vt:lpstr>
      <vt:lpstr>PowerPoint Presentation</vt:lpstr>
      <vt:lpstr>After School Clubs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Dean</dc:creator>
  <cp:lastModifiedBy>Dina Adams</cp:lastModifiedBy>
  <cp:revision>105</cp:revision>
  <cp:lastPrinted>2016-09-12T07:07:19Z</cp:lastPrinted>
  <dcterms:created xsi:type="dcterms:W3CDTF">2014-09-01T18:52:46Z</dcterms:created>
  <dcterms:modified xsi:type="dcterms:W3CDTF">2026-09-14T18:36:40Z</dcterms:modified>
</cp:coreProperties>
</file>